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6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Source Sans 3 Bold" charset="1" panose="020B0303030403020204"/>
      <p:regular r:id="rId19"/>
    </p:embeddedFont>
    <p:embeddedFont>
      <p:font typeface="Barlow Bold" charset="1" panose="00000800000000000000"/>
      <p:regular r:id="rId20"/>
    </p:embeddedFont>
    <p:embeddedFont>
      <p:font typeface="Source Sans 3" charset="1" panose="020B0303030403020204"/>
      <p:regular r:id="rId21"/>
    </p:embeddedFont>
    <p:embeddedFont>
      <p:font typeface="Source Sans 3 Italics" charset="1" panose="020B0303030403090204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notesMasters/notesMaster1.xml" Type="http://schemas.openxmlformats.org/officeDocument/2006/relationships/notesMaster"/><Relationship Id="rId17" Target="theme/theme2.xml" Type="http://schemas.openxmlformats.org/officeDocument/2006/relationships/theme"/><Relationship Id="rId18" Target="notesSlides/notesSlide1.xml" Type="http://schemas.openxmlformats.org/officeDocument/2006/relationships/notes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notesSlides/notesSlide2.xml" Type="http://schemas.openxmlformats.org/officeDocument/2006/relationships/notesSlide"/><Relationship Id="rId23" Target="fonts/font23.fntdata" Type="http://schemas.openxmlformats.org/officeDocument/2006/relationships/font"/><Relationship Id="rId24" Target="notesSlides/notesSlide3.xml" Type="http://schemas.openxmlformats.org/officeDocument/2006/relationships/notesSlide"/><Relationship Id="rId25" Target="notesSlides/notesSlide4.xml" Type="http://schemas.openxmlformats.org/officeDocument/2006/relationships/notesSlide"/><Relationship Id="rId26" Target="notesSlides/notesSlide5.xml" Type="http://schemas.openxmlformats.org/officeDocument/2006/relationships/notesSlide"/><Relationship Id="rId27" Target="notesSlides/notesSlide6.xml" Type="http://schemas.openxmlformats.org/officeDocument/2006/relationships/notesSlide"/><Relationship Id="rId28" Target="notesSlides/notesSlide7.xml" Type="http://schemas.openxmlformats.org/officeDocument/2006/relationships/notesSlide"/><Relationship Id="rId29" Target="notesSlides/notesSlide8.xml" Type="http://schemas.openxmlformats.org/officeDocument/2006/relationships/notesSlide"/><Relationship Id="rId3" Target="viewProps.xml" Type="http://schemas.openxmlformats.org/officeDocument/2006/relationships/viewProps"/><Relationship Id="rId30" Target="notesSlides/notesSlide9.xml" Type="http://schemas.openxmlformats.org/officeDocument/2006/relationships/notesSlide"/><Relationship Id="rId31" Target="notesSlides/notesSlide10.xml" Type="http://schemas.openxmlformats.org/officeDocument/2006/relationships/notes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png" Type="http://schemas.openxmlformats.org/officeDocument/2006/relationships/image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jpe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3.jpeg" Type="http://schemas.openxmlformats.org/officeDocument/2006/relationships/image"/><Relationship Id="rId4" Target="../media/image8.pn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3.jpeg" Type="http://schemas.openxmlformats.org/officeDocument/2006/relationships/image"/><Relationship Id="rId4" Target="../media/image8.pn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9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3.jpeg" Type="http://schemas.openxmlformats.org/officeDocument/2006/relationships/image"/><Relationship Id="rId4" Target="../media/image10.png" Type="http://schemas.openxmlformats.org/officeDocument/2006/relationships/image"/><Relationship Id="rId5" Target="../media/image11.svg" Type="http://schemas.openxmlformats.org/officeDocument/2006/relationships/image"/><Relationship Id="rId6" Target="../media/image8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3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3.jpeg" Type="http://schemas.openxmlformats.org/officeDocument/2006/relationships/image"/><Relationship Id="rId4" Target="../media/image12.png" Type="http://schemas.openxmlformats.org/officeDocument/2006/relationships/image"/><Relationship Id="rId5" Target="../media/image13.svg" Type="http://schemas.openxmlformats.org/officeDocument/2006/relationships/image"/><Relationship Id="rId6" Target="../media/image8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9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3.jpe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8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svg" Type="http://schemas.openxmlformats.org/officeDocument/2006/relationships/image"/><Relationship Id="rId11" Target="../media/image9.png" Type="http://schemas.openxmlformats.org/officeDocument/2006/relationships/image"/><Relationship Id="rId2" Target="../notesSlides/notesSlide8.xml" Type="http://schemas.openxmlformats.org/officeDocument/2006/relationships/notesSlide"/><Relationship Id="rId3" Target="../media/image3.jpe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8.png" Type="http://schemas.openxmlformats.org/officeDocument/2006/relationships/image"/><Relationship Id="rId7" Target="../media/image19.svg" Type="http://schemas.openxmlformats.org/officeDocument/2006/relationships/image"/><Relationship Id="rId8" Target="../media/image8.png" Type="http://schemas.openxmlformats.org/officeDocument/2006/relationships/image"/><Relationship Id="rId9" Target="../media/image6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svg" Type="http://schemas.openxmlformats.org/officeDocument/2006/relationships/image"/><Relationship Id="rId11" Target="../media/image9.png" Type="http://schemas.openxmlformats.org/officeDocument/2006/relationships/image"/><Relationship Id="rId2" Target="../notesSlides/notesSlide9.xml" Type="http://schemas.openxmlformats.org/officeDocument/2006/relationships/notesSlide"/><Relationship Id="rId3" Target="../media/image3.jpeg" Type="http://schemas.openxmlformats.org/officeDocument/2006/relationships/image"/><Relationship Id="rId4" Target="../media/image20.png" Type="http://schemas.openxmlformats.org/officeDocument/2006/relationships/image"/><Relationship Id="rId5" Target="../media/image21.svg" Type="http://schemas.openxmlformats.org/officeDocument/2006/relationships/image"/><Relationship Id="rId6" Target="../media/image22.png" Type="http://schemas.openxmlformats.org/officeDocument/2006/relationships/image"/><Relationship Id="rId7" Target="../media/image23.svg" Type="http://schemas.openxmlformats.org/officeDocument/2006/relationships/image"/><Relationship Id="rId8" Target="../media/image8.png" Type="http://schemas.openxmlformats.org/officeDocument/2006/relationships/image"/><Relationship Id="rId9" Target="../media/image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3.jpe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8.png" Type="http://schemas.openxmlformats.org/officeDocument/2006/relationships/image"/><Relationship Id="rId9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7F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5" id="5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21999"/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7" id="7" descr="preencoded.png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19126"/>
            <a:ext cx="18288000" cy="47625"/>
            <a:chOff x="0" y="0"/>
            <a:chExt cx="24384000" cy="635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4384000" cy="63500"/>
            </a:xfrm>
            <a:custGeom>
              <a:avLst/>
              <a:gdLst/>
              <a:ahLst/>
              <a:cxnLst/>
              <a:rect r="r" b="b" t="t" l="l"/>
              <a:pathLst>
                <a:path h="635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3500"/>
                  </a:lnTo>
                  <a:lnTo>
                    <a:pt x="0" y="63500"/>
                  </a:lnTo>
                  <a:close/>
                </a:path>
              </a:pathLst>
            </a:custGeom>
            <a:solidFill>
              <a:srgbClr val="17324D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04888" y="1696135"/>
            <a:ext cx="16278225" cy="19050"/>
            <a:chOff x="0" y="0"/>
            <a:chExt cx="21704300" cy="25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704300" cy="25400"/>
            </a:xfrm>
            <a:custGeom>
              <a:avLst/>
              <a:gdLst/>
              <a:ahLst/>
              <a:cxnLst/>
              <a:rect r="r" b="b" t="t" l="l"/>
              <a:pathLst>
                <a:path h="25400" w="21704300">
                  <a:moveTo>
                    <a:pt x="0" y="0"/>
                  </a:moveTo>
                  <a:lnTo>
                    <a:pt x="21704300" y="0"/>
                  </a:lnTo>
                  <a:lnTo>
                    <a:pt x="2170430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19324B">
                <a:alpha val="3922"/>
              </a:srgbClr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280074" y="2786958"/>
            <a:ext cx="7925914" cy="409575"/>
            <a:chOff x="0" y="0"/>
            <a:chExt cx="10567886" cy="546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567888" cy="546099"/>
            </a:xfrm>
            <a:custGeom>
              <a:avLst/>
              <a:gdLst/>
              <a:ahLst/>
              <a:cxnLst/>
              <a:rect r="r" b="b" t="t" l="l"/>
              <a:pathLst>
                <a:path h="546099" w="10567888">
                  <a:moveTo>
                    <a:pt x="0" y="0"/>
                  </a:moveTo>
                  <a:lnTo>
                    <a:pt x="10567888" y="0"/>
                  </a:lnTo>
                  <a:lnTo>
                    <a:pt x="10567888" y="546099"/>
                  </a:lnTo>
                  <a:lnTo>
                    <a:pt x="0" y="54609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327066" r="0" b="-327066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10567886" cy="5461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60"/>
                </a:lnSpc>
              </a:pPr>
              <a:r>
                <a:rPr lang="en-US" b="true" sz="2300" spc="506">
                  <a:solidFill>
                    <a:srgbClr val="D98A2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OFFICIAL PITCH-DECK TEMPLATE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280074" y="3136259"/>
            <a:ext cx="12529880" cy="1762125"/>
            <a:chOff x="0" y="0"/>
            <a:chExt cx="16706507" cy="23495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6706512" cy="2349501"/>
            </a:xfrm>
            <a:custGeom>
              <a:avLst/>
              <a:gdLst/>
              <a:ahLst/>
              <a:cxnLst/>
              <a:rect r="r" b="b" t="t" l="l"/>
              <a:pathLst>
                <a:path h="2349501" w="16706512">
                  <a:moveTo>
                    <a:pt x="0" y="0"/>
                  </a:moveTo>
                  <a:lnTo>
                    <a:pt x="16706512" y="0"/>
                  </a:lnTo>
                  <a:lnTo>
                    <a:pt x="16706512" y="2349501"/>
                  </a:lnTo>
                  <a:lnTo>
                    <a:pt x="0" y="234950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88551" r="0" b="-88551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0"/>
              <a:ext cx="16706507" cy="2349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3823"/>
                </a:lnSpc>
              </a:pPr>
              <a:r>
                <a:rPr lang="en-US" b="true" sz="11519" spc="-345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[PROJECT TITLE]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280960" y="5389140"/>
            <a:ext cx="1095375" cy="76200"/>
            <a:chOff x="0" y="0"/>
            <a:chExt cx="1460500" cy="1016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60500" cy="101600"/>
            </a:xfrm>
            <a:custGeom>
              <a:avLst/>
              <a:gdLst/>
              <a:ahLst/>
              <a:cxnLst/>
              <a:rect r="r" b="b" t="t" l="l"/>
              <a:pathLst>
                <a:path h="101600" w="1460500">
                  <a:moveTo>
                    <a:pt x="0" y="0"/>
                  </a:moveTo>
                  <a:lnTo>
                    <a:pt x="1460500" y="0"/>
                  </a:lnTo>
                  <a:lnTo>
                    <a:pt x="14605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2651522" y="5103466"/>
            <a:ext cx="3734057" cy="647700"/>
            <a:chOff x="0" y="0"/>
            <a:chExt cx="4978743" cy="8636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978739" cy="863600"/>
            </a:xfrm>
            <a:custGeom>
              <a:avLst/>
              <a:gdLst/>
              <a:ahLst/>
              <a:cxnLst/>
              <a:rect r="r" b="b" t="t" l="l"/>
              <a:pathLst>
                <a:path h="863600" w="4978739">
                  <a:moveTo>
                    <a:pt x="0" y="0"/>
                  </a:moveTo>
                  <a:lnTo>
                    <a:pt x="4978739" y="0"/>
                  </a:lnTo>
                  <a:lnTo>
                    <a:pt x="4978739" y="863600"/>
                  </a:lnTo>
                  <a:lnTo>
                    <a:pt x="0" y="8636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62333" r="0" b="-62333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9525"/>
              <a:ext cx="4978743" cy="873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320"/>
                </a:lnSpc>
              </a:pPr>
              <a:r>
                <a:rPr lang="en-US" b="true" sz="3600" spc="179">
                  <a:solidFill>
                    <a:srgbClr val="17324D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NEXTECH 2.0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280074" y="6036916"/>
            <a:ext cx="4475064" cy="561975"/>
            <a:chOff x="0" y="0"/>
            <a:chExt cx="5966752" cy="7493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5966758" cy="749299"/>
            </a:xfrm>
            <a:custGeom>
              <a:avLst/>
              <a:gdLst/>
              <a:ahLst/>
              <a:cxnLst/>
              <a:rect r="r" b="b" t="t" l="l"/>
              <a:pathLst>
                <a:path h="749299" w="5966758">
                  <a:moveTo>
                    <a:pt x="0" y="0"/>
                  </a:moveTo>
                  <a:lnTo>
                    <a:pt x="5966758" y="0"/>
                  </a:lnTo>
                  <a:lnTo>
                    <a:pt x="5966758" y="749299"/>
                  </a:lnTo>
                  <a:lnTo>
                    <a:pt x="0" y="74929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05161" r="0" b="-105161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0"/>
              <a:ext cx="5966752" cy="7493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719"/>
                </a:lnSpc>
              </a:pPr>
              <a:r>
                <a:rPr lang="en-US" sz="309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NMIET | NIRMIT 2026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280074" y="6780905"/>
            <a:ext cx="8265662" cy="447675"/>
            <a:chOff x="0" y="0"/>
            <a:chExt cx="11020882" cy="5969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1020882" cy="596901"/>
            </a:xfrm>
            <a:custGeom>
              <a:avLst/>
              <a:gdLst/>
              <a:ahLst/>
              <a:cxnLst/>
              <a:rect r="r" b="b" t="t" l="l"/>
              <a:pathLst>
                <a:path h="596901" w="11020882">
                  <a:moveTo>
                    <a:pt x="0" y="0"/>
                  </a:moveTo>
                  <a:lnTo>
                    <a:pt x="11020882" y="0"/>
                  </a:lnTo>
                  <a:lnTo>
                    <a:pt x="11020882" y="596901"/>
                  </a:lnTo>
                  <a:lnTo>
                    <a:pt x="0" y="59690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309761" r="0" b="-309761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0"/>
              <a:ext cx="11020882" cy="5969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24"/>
                </a:lnSpc>
              </a:pPr>
              <a:r>
                <a:rPr lang="en-US" sz="2520">
                  <a:solidFill>
                    <a:srgbClr val="6A7680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Team [TEAM NAME] · Problem Statement ID [ID]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583684" y="7727604"/>
            <a:ext cx="10567064" cy="400050"/>
            <a:chOff x="0" y="0"/>
            <a:chExt cx="14089418" cy="5334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4089419" cy="533400"/>
            </a:xfrm>
            <a:custGeom>
              <a:avLst/>
              <a:gdLst/>
              <a:ahLst/>
              <a:cxnLst/>
              <a:rect r="r" b="b" t="t" l="l"/>
              <a:pathLst>
                <a:path h="533400" w="14089419">
                  <a:moveTo>
                    <a:pt x="0" y="0"/>
                  </a:moveTo>
                  <a:lnTo>
                    <a:pt x="14089419" y="0"/>
                  </a:lnTo>
                  <a:lnTo>
                    <a:pt x="14089419" y="533400"/>
                  </a:lnTo>
                  <a:lnTo>
                    <a:pt x="0" y="5334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464684" r="0" b="-464684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9525"/>
              <a:ext cx="14089418" cy="542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88"/>
                </a:lnSpc>
              </a:pPr>
              <a:r>
                <a:rPr lang="en-US" sz="2240">
                  <a:solidFill>
                    <a:srgbClr val="6A7680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Replace this cover copy with the official project title and team name.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3572473" y="6332183"/>
            <a:ext cx="3514725" cy="3039666"/>
            <a:chOff x="0" y="0"/>
            <a:chExt cx="4686300" cy="4052888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4686300" cy="4052888"/>
            </a:xfrm>
            <a:custGeom>
              <a:avLst/>
              <a:gdLst/>
              <a:ahLst/>
              <a:cxnLst/>
              <a:rect r="r" b="b" t="t" l="l"/>
              <a:pathLst>
                <a:path h="4052888" w="4686300">
                  <a:moveTo>
                    <a:pt x="0" y="0"/>
                  </a:moveTo>
                  <a:lnTo>
                    <a:pt x="4686300" y="0"/>
                  </a:lnTo>
                  <a:lnTo>
                    <a:pt x="4686300" y="4052888"/>
                  </a:lnTo>
                  <a:lnTo>
                    <a:pt x="0" y="405288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30320" t="0" r="-30320" b="27614"/>
              </a:stretch>
            </a:blipFill>
            <a:ln w="38100" cap="sq">
              <a:solidFill>
                <a:srgbClr val="16334E"/>
              </a:solidFill>
              <a:prstDash val="solid"/>
              <a:miter/>
            </a:ln>
          </p:spPr>
        </p:sp>
      </p:grpSp>
      <p:grpSp>
        <p:nvGrpSpPr>
          <p:cNvPr name="Group 34" id="34"/>
          <p:cNvGrpSpPr/>
          <p:nvPr/>
        </p:nvGrpSpPr>
        <p:grpSpPr>
          <a:xfrm rot="0">
            <a:off x="13809955" y="6787101"/>
            <a:ext cx="2905125" cy="2197507"/>
            <a:chOff x="0" y="0"/>
            <a:chExt cx="3873500" cy="293001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873500" cy="2930010"/>
            </a:xfrm>
            <a:custGeom>
              <a:avLst/>
              <a:gdLst/>
              <a:ahLst/>
              <a:cxnLst/>
              <a:rect r="r" b="b" t="t" l="l"/>
              <a:pathLst>
                <a:path h="2930010" w="3873500">
                  <a:moveTo>
                    <a:pt x="0" y="0"/>
                  </a:moveTo>
                  <a:lnTo>
                    <a:pt x="3873500" y="0"/>
                  </a:lnTo>
                  <a:lnTo>
                    <a:pt x="3873500" y="2930010"/>
                  </a:lnTo>
                  <a:lnTo>
                    <a:pt x="0" y="293001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20251" t="0" r="-20251" b="27614"/>
              </a:stretch>
            </a:blipFill>
            <a:ln w="19050" cap="sq">
              <a:solidFill>
                <a:srgbClr val="D98A21"/>
              </a:solidFill>
              <a:prstDash val="solid"/>
              <a:miter/>
            </a:ln>
          </p:spPr>
        </p:sp>
      </p:grpSp>
      <p:grpSp>
        <p:nvGrpSpPr>
          <p:cNvPr name="Group 36" id="36"/>
          <p:cNvGrpSpPr/>
          <p:nvPr/>
        </p:nvGrpSpPr>
        <p:grpSpPr>
          <a:xfrm rot="0">
            <a:off x="14102363" y="7162352"/>
            <a:ext cx="1226591" cy="390525"/>
            <a:chOff x="0" y="0"/>
            <a:chExt cx="1635455" cy="5207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635461" cy="520701"/>
            </a:xfrm>
            <a:custGeom>
              <a:avLst/>
              <a:gdLst/>
              <a:ahLst/>
              <a:cxnLst/>
              <a:rect r="r" b="b" t="t" l="l"/>
              <a:pathLst>
                <a:path h="520701" w="1635461">
                  <a:moveTo>
                    <a:pt x="0" y="0"/>
                  </a:moveTo>
                  <a:lnTo>
                    <a:pt x="1635461" y="0"/>
                  </a:lnTo>
                  <a:lnTo>
                    <a:pt x="1635461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1200" r="0" b="-11199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>
              <a:off x="0" y="9525"/>
              <a:ext cx="1635455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367">
                  <a:solidFill>
                    <a:srgbClr val="5A6D7F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TEAM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4102363" y="7468943"/>
            <a:ext cx="2055447" cy="685800"/>
            <a:chOff x="0" y="0"/>
            <a:chExt cx="2740596" cy="9144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2740600" cy="914400"/>
            </a:xfrm>
            <a:custGeom>
              <a:avLst/>
              <a:gdLst/>
              <a:ahLst/>
              <a:cxnLst/>
              <a:rect r="r" b="b" t="t" l="l"/>
              <a:pathLst>
                <a:path h="914400" w="2740600">
                  <a:moveTo>
                    <a:pt x="0" y="0"/>
                  </a:moveTo>
                  <a:lnTo>
                    <a:pt x="2740600" y="0"/>
                  </a:lnTo>
                  <a:lnTo>
                    <a:pt x="27406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8399" r="0" b="-8399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9525"/>
              <a:ext cx="2740596" cy="923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352"/>
                </a:lnSpc>
              </a:pPr>
              <a:r>
                <a:rPr lang="en-US" sz="4460" b="true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[TEAM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4102363" y="7979121"/>
            <a:ext cx="2096853" cy="685800"/>
            <a:chOff x="0" y="0"/>
            <a:chExt cx="2795803" cy="9144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2795805" cy="914400"/>
            </a:xfrm>
            <a:custGeom>
              <a:avLst/>
              <a:gdLst/>
              <a:ahLst/>
              <a:cxnLst/>
              <a:rect r="r" b="b" t="t" l="l"/>
              <a:pathLst>
                <a:path h="914400" w="2795805">
                  <a:moveTo>
                    <a:pt x="0" y="0"/>
                  </a:moveTo>
                  <a:lnTo>
                    <a:pt x="2795805" y="0"/>
                  </a:lnTo>
                  <a:lnTo>
                    <a:pt x="2795805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9576" r="0" b="-9576"/>
              </a:stretch>
            </a:blip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9525"/>
              <a:ext cx="2795803" cy="923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352"/>
                </a:lnSpc>
              </a:pPr>
              <a:r>
                <a:rPr lang="en-US" sz="4460" b="true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NAME]</a:t>
              </a: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4102363" y="8594084"/>
            <a:ext cx="1291219" cy="390525"/>
            <a:chOff x="0" y="0"/>
            <a:chExt cx="1721625" cy="5207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721624" cy="520701"/>
            </a:xfrm>
            <a:custGeom>
              <a:avLst/>
              <a:gdLst/>
              <a:ahLst/>
              <a:cxnLst/>
              <a:rect r="r" b="b" t="t" l="l"/>
              <a:pathLst>
                <a:path h="520701" w="1721624">
                  <a:moveTo>
                    <a:pt x="0" y="0"/>
                  </a:moveTo>
                  <a:lnTo>
                    <a:pt x="1721624" y="0"/>
                  </a:lnTo>
                  <a:lnTo>
                    <a:pt x="1721624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4424" r="0" b="-14424"/>
              </a:stretch>
            </a:blipFill>
          </p:spPr>
        </p:sp>
        <p:sp>
          <p:nvSpPr>
            <p:cNvPr name="TextBox 47" id="47"/>
            <p:cNvSpPr txBox="true"/>
            <p:nvPr/>
          </p:nvSpPr>
          <p:spPr>
            <a:xfrm>
              <a:off x="0" y="9525"/>
              <a:ext cx="1721625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sz="2160" spc="259">
                  <a:solidFill>
                    <a:srgbClr val="6A7680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NMIET</a:t>
              </a: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005783" y="9556109"/>
            <a:ext cx="3656276" cy="390525"/>
            <a:chOff x="0" y="0"/>
            <a:chExt cx="4875035" cy="52070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4875035" cy="520701"/>
            </a:xfrm>
            <a:custGeom>
              <a:avLst/>
              <a:gdLst/>
              <a:ahLst/>
              <a:cxnLst/>
              <a:rect r="r" b="b" t="t" l="l"/>
              <a:pathLst>
                <a:path h="520701" w="4875035">
                  <a:moveTo>
                    <a:pt x="0" y="0"/>
                  </a:moveTo>
                  <a:lnTo>
                    <a:pt x="4875035" y="0"/>
                  </a:lnTo>
                  <a:lnTo>
                    <a:pt x="4875035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32427" r="0" b="-132427"/>
              </a:stretch>
            </a:blipFill>
          </p:spPr>
        </p:sp>
        <p:sp>
          <p:nvSpPr>
            <p:cNvPr name="TextBox 50" id="50"/>
            <p:cNvSpPr txBox="true"/>
            <p:nvPr/>
          </p:nvSpPr>
          <p:spPr>
            <a:xfrm>
              <a:off x="0" y="9525"/>
              <a:ext cx="4875035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08">
                  <a:solidFill>
                    <a:srgbClr val="6A7680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NEXTECH 2.0 · NMIET</a:t>
              </a: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6419166" y="9556109"/>
            <a:ext cx="1236269" cy="390525"/>
            <a:chOff x="0" y="0"/>
            <a:chExt cx="1648358" cy="5207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1648360" cy="520701"/>
            </a:xfrm>
            <a:custGeom>
              <a:avLst/>
              <a:gdLst/>
              <a:ahLst/>
              <a:cxnLst/>
              <a:rect r="r" b="b" t="t" l="l"/>
              <a:pathLst>
                <a:path h="520701" w="1648360">
                  <a:moveTo>
                    <a:pt x="0" y="0"/>
                  </a:moveTo>
                  <a:lnTo>
                    <a:pt x="1648360" y="0"/>
                  </a:lnTo>
                  <a:lnTo>
                    <a:pt x="1648360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1682" r="0" b="-11682"/>
              </a:stretch>
            </a:blipFill>
          </p:spPr>
        </p:sp>
        <p:sp>
          <p:nvSpPr>
            <p:cNvPr name="TextBox 53" id="53"/>
            <p:cNvSpPr txBox="true"/>
            <p:nvPr/>
          </p:nvSpPr>
          <p:spPr>
            <a:xfrm>
              <a:off x="0" y="9525"/>
              <a:ext cx="1648358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08">
                  <a:solidFill>
                    <a:srgbClr val="6A7680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01 / 10</a:t>
              </a:r>
            </a:p>
          </p:txBody>
        </p:sp>
      </p:grpSp>
      <p:sp>
        <p:nvSpPr>
          <p:cNvPr name="Freeform 54" id="54" descr="preencoded.png"/>
          <p:cNvSpPr/>
          <p:nvPr/>
        </p:nvSpPr>
        <p:spPr>
          <a:xfrm flipH="false" flipV="false" rot="0">
            <a:off x="1278141" y="7764361"/>
            <a:ext cx="8782050" cy="342900"/>
          </a:xfrm>
          <a:custGeom>
            <a:avLst/>
            <a:gdLst/>
            <a:ahLst/>
            <a:cxnLst/>
            <a:rect r="r" b="b" t="t" l="l"/>
            <a:pathLst>
              <a:path h="342900" w="8782050">
                <a:moveTo>
                  <a:pt x="0" y="0"/>
                </a:moveTo>
                <a:lnTo>
                  <a:pt x="8782050" y="0"/>
                </a:lnTo>
                <a:lnTo>
                  <a:pt x="8782050" y="342900"/>
                </a:lnTo>
                <a:lnTo>
                  <a:pt x="0" y="3429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5" id="55"/>
          <p:cNvGrpSpPr/>
          <p:nvPr/>
        </p:nvGrpSpPr>
        <p:grpSpPr>
          <a:xfrm rot="0">
            <a:off x="8977460" y="392228"/>
            <a:ext cx="262315" cy="745063"/>
            <a:chOff x="0" y="0"/>
            <a:chExt cx="439332" cy="1247853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439332" cy="1247853"/>
            </a:xfrm>
            <a:custGeom>
              <a:avLst/>
              <a:gdLst/>
              <a:ahLst/>
              <a:cxnLst/>
              <a:rect r="r" b="b" t="t" l="l"/>
              <a:pathLst>
                <a:path h="1247853" w="439332">
                  <a:moveTo>
                    <a:pt x="219666" y="0"/>
                  </a:moveTo>
                  <a:lnTo>
                    <a:pt x="219666" y="0"/>
                  </a:lnTo>
                  <a:cubicBezTo>
                    <a:pt x="277925" y="0"/>
                    <a:pt x="333798" y="23143"/>
                    <a:pt x="374994" y="64339"/>
                  </a:cubicBezTo>
                  <a:cubicBezTo>
                    <a:pt x="416189" y="105534"/>
                    <a:pt x="439332" y="161407"/>
                    <a:pt x="439332" y="219666"/>
                  </a:cubicBezTo>
                  <a:lnTo>
                    <a:pt x="439332" y="1028187"/>
                  </a:lnTo>
                  <a:cubicBezTo>
                    <a:pt x="439332" y="1149506"/>
                    <a:pt x="340985" y="1247853"/>
                    <a:pt x="219666" y="1247853"/>
                  </a:cubicBezTo>
                  <a:lnTo>
                    <a:pt x="219666" y="1247853"/>
                  </a:lnTo>
                  <a:cubicBezTo>
                    <a:pt x="98348" y="1247853"/>
                    <a:pt x="0" y="1149506"/>
                    <a:pt x="0" y="1028187"/>
                  </a:cubicBezTo>
                  <a:lnTo>
                    <a:pt x="0" y="219666"/>
                  </a:lnTo>
                  <a:cubicBezTo>
                    <a:pt x="0" y="98348"/>
                    <a:pt x="98348" y="0"/>
                    <a:pt x="21966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439332" cy="128595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-2356061">
            <a:off x="9187598" y="289771"/>
            <a:ext cx="271342" cy="934342"/>
            <a:chOff x="0" y="0"/>
            <a:chExt cx="454451" cy="1564863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454451" cy="1564863"/>
            </a:xfrm>
            <a:custGeom>
              <a:avLst/>
              <a:gdLst/>
              <a:ahLst/>
              <a:cxnLst/>
              <a:rect r="r" b="b" t="t" l="l"/>
              <a:pathLst>
                <a:path h="156486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337638"/>
                  </a:lnTo>
                  <a:cubicBezTo>
                    <a:pt x="454451" y="1397902"/>
                    <a:pt x="430512" y="1455698"/>
                    <a:pt x="387898" y="1498311"/>
                  </a:cubicBezTo>
                  <a:cubicBezTo>
                    <a:pt x="345285" y="1540924"/>
                    <a:pt x="287490" y="1564863"/>
                    <a:pt x="227226" y="1564863"/>
                  </a:cubicBezTo>
                  <a:lnTo>
                    <a:pt x="227226" y="1564863"/>
                  </a:lnTo>
                  <a:cubicBezTo>
                    <a:pt x="166962" y="1564863"/>
                    <a:pt x="109166" y="1540924"/>
                    <a:pt x="66553" y="1498311"/>
                  </a:cubicBezTo>
                  <a:cubicBezTo>
                    <a:pt x="23940" y="1455698"/>
                    <a:pt x="0" y="1397902"/>
                    <a:pt x="0" y="1337638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454451" cy="160296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9403302" y="353903"/>
            <a:ext cx="271342" cy="793999"/>
            <a:chOff x="0" y="0"/>
            <a:chExt cx="454451" cy="1329813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454451" cy="1329813"/>
            </a:xfrm>
            <a:custGeom>
              <a:avLst/>
              <a:gdLst/>
              <a:ahLst/>
              <a:cxnLst/>
              <a:rect r="r" b="b" t="t" l="l"/>
              <a:pathLst>
                <a:path h="132981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102587"/>
                  </a:lnTo>
                  <a:cubicBezTo>
                    <a:pt x="454451" y="1162851"/>
                    <a:pt x="430512" y="1220647"/>
                    <a:pt x="387898" y="1263260"/>
                  </a:cubicBezTo>
                  <a:cubicBezTo>
                    <a:pt x="345285" y="1305873"/>
                    <a:pt x="287490" y="1329813"/>
                    <a:pt x="227226" y="1329813"/>
                  </a:cubicBezTo>
                  <a:lnTo>
                    <a:pt x="227226" y="1329813"/>
                  </a:lnTo>
                  <a:cubicBezTo>
                    <a:pt x="166962" y="1329813"/>
                    <a:pt x="109166" y="1305873"/>
                    <a:pt x="66553" y="1263260"/>
                  </a:cubicBezTo>
                  <a:cubicBezTo>
                    <a:pt x="23940" y="1220647"/>
                    <a:pt x="0" y="1162851"/>
                    <a:pt x="0" y="1102587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454451" cy="136791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4" id="64"/>
          <p:cNvGrpSpPr/>
          <p:nvPr/>
        </p:nvGrpSpPr>
        <p:grpSpPr>
          <a:xfrm rot="5400000">
            <a:off x="9530386" y="223503"/>
            <a:ext cx="229639" cy="483806"/>
            <a:chOff x="0" y="0"/>
            <a:chExt cx="384606" cy="810293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384606" cy="810293"/>
            </a:xfrm>
            <a:custGeom>
              <a:avLst/>
              <a:gdLst/>
              <a:ahLst/>
              <a:cxnLst/>
              <a:rect r="r" b="b" t="t" l="l"/>
              <a:pathLst>
                <a:path h="810293" w="384606">
                  <a:moveTo>
                    <a:pt x="192303" y="0"/>
                  </a:moveTo>
                  <a:lnTo>
                    <a:pt x="192303" y="0"/>
                  </a:lnTo>
                  <a:cubicBezTo>
                    <a:pt x="298509" y="0"/>
                    <a:pt x="384606" y="86097"/>
                    <a:pt x="384606" y="192303"/>
                  </a:cubicBezTo>
                  <a:lnTo>
                    <a:pt x="384606" y="617990"/>
                  </a:lnTo>
                  <a:cubicBezTo>
                    <a:pt x="384606" y="724196"/>
                    <a:pt x="298509" y="810293"/>
                    <a:pt x="192303" y="810293"/>
                  </a:cubicBezTo>
                  <a:lnTo>
                    <a:pt x="192303" y="810293"/>
                  </a:lnTo>
                  <a:cubicBezTo>
                    <a:pt x="141301" y="810293"/>
                    <a:pt x="92388" y="790032"/>
                    <a:pt x="56324" y="753968"/>
                  </a:cubicBezTo>
                  <a:cubicBezTo>
                    <a:pt x="20260" y="717905"/>
                    <a:pt x="0" y="668992"/>
                    <a:pt x="0" y="617990"/>
                  </a:cubicBezTo>
                  <a:lnTo>
                    <a:pt x="0" y="192303"/>
                  </a:lnTo>
                  <a:cubicBezTo>
                    <a:pt x="0" y="141301"/>
                    <a:pt x="20260" y="92388"/>
                    <a:pt x="56324" y="56324"/>
                  </a:cubicBezTo>
                  <a:cubicBezTo>
                    <a:pt x="92388" y="20260"/>
                    <a:pt x="141301" y="0"/>
                    <a:pt x="19230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384606" cy="84839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7" id="67"/>
          <p:cNvSpPr/>
          <p:nvPr/>
        </p:nvSpPr>
        <p:spPr>
          <a:xfrm flipH="false" flipV="false" rot="0">
            <a:off x="8586229" y="353903"/>
            <a:ext cx="336310" cy="797085"/>
          </a:xfrm>
          <a:custGeom>
            <a:avLst/>
            <a:gdLst/>
            <a:ahLst/>
            <a:cxnLst/>
            <a:rect r="r" b="b" t="t" l="l"/>
            <a:pathLst>
              <a:path h="797085" w="336310">
                <a:moveTo>
                  <a:pt x="0" y="0"/>
                </a:moveTo>
                <a:lnTo>
                  <a:pt x="336311" y="0"/>
                </a:lnTo>
                <a:lnTo>
                  <a:pt x="336311" y="797086"/>
                </a:lnTo>
                <a:lnTo>
                  <a:pt x="0" y="7970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68" id="68"/>
          <p:cNvSpPr/>
          <p:nvPr/>
        </p:nvSpPr>
        <p:spPr>
          <a:xfrm flipH="true" flipV="false" rot="0">
            <a:off x="9930871" y="368882"/>
            <a:ext cx="329991" cy="782107"/>
          </a:xfrm>
          <a:custGeom>
            <a:avLst/>
            <a:gdLst/>
            <a:ahLst/>
            <a:cxnLst/>
            <a:rect r="r" b="b" t="t" l="l"/>
            <a:pathLst>
              <a:path h="782107" w="329991">
                <a:moveTo>
                  <a:pt x="329991" y="0"/>
                </a:moveTo>
                <a:lnTo>
                  <a:pt x="0" y="0"/>
                </a:lnTo>
                <a:lnTo>
                  <a:pt x="0" y="782107"/>
                </a:lnTo>
                <a:lnTo>
                  <a:pt x="329991" y="782107"/>
                </a:lnTo>
                <a:lnTo>
                  <a:pt x="32999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69" id="69"/>
          <p:cNvSpPr/>
          <p:nvPr/>
        </p:nvSpPr>
        <p:spPr>
          <a:xfrm flipH="false" flipV="false" rot="0">
            <a:off x="0" y="0"/>
            <a:ext cx="2117019" cy="1400860"/>
          </a:xfrm>
          <a:custGeom>
            <a:avLst/>
            <a:gdLst/>
            <a:ahLst/>
            <a:cxnLst/>
            <a:rect r="r" b="b" t="t" l="l"/>
            <a:pathLst>
              <a:path h="1400860" w="2117019">
                <a:moveTo>
                  <a:pt x="0" y="0"/>
                </a:moveTo>
                <a:lnTo>
                  <a:pt x="2117019" y="0"/>
                </a:lnTo>
                <a:lnTo>
                  <a:pt x="2117019" y="1400860"/>
                </a:lnTo>
                <a:lnTo>
                  <a:pt x="0" y="140086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-51122"/>
            </a:stretch>
          </a:blipFill>
        </p:spPr>
      </p:sp>
      <p:sp>
        <p:nvSpPr>
          <p:cNvPr name="Freeform 70" id="70"/>
          <p:cNvSpPr/>
          <p:nvPr/>
        </p:nvSpPr>
        <p:spPr>
          <a:xfrm flipH="false" flipV="false" rot="0">
            <a:off x="15524363" y="328438"/>
            <a:ext cx="2358989" cy="1008468"/>
          </a:xfrm>
          <a:custGeom>
            <a:avLst/>
            <a:gdLst/>
            <a:ahLst/>
            <a:cxnLst/>
            <a:rect r="r" b="b" t="t" l="l"/>
            <a:pathLst>
              <a:path h="1008468" w="2358989">
                <a:moveTo>
                  <a:pt x="0" y="0"/>
                </a:moveTo>
                <a:lnTo>
                  <a:pt x="2358989" y="0"/>
                </a:lnTo>
                <a:lnTo>
                  <a:pt x="2358989" y="1008467"/>
                </a:lnTo>
                <a:lnTo>
                  <a:pt x="0" y="100846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7F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76"/>
            <a:ext cx="18288000" cy="66675"/>
            <a:chOff x="0" y="0"/>
            <a:chExt cx="24384000" cy="88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88900"/>
            </a:xfrm>
            <a:custGeom>
              <a:avLst/>
              <a:gdLst/>
              <a:ahLst/>
              <a:cxnLst/>
              <a:rect r="r" b="b" t="t" l="l"/>
              <a:pathLst>
                <a:path h="889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17324D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004888" y="1139133"/>
            <a:ext cx="16278225" cy="19050"/>
            <a:chOff x="0" y="0"/>
            <a:chExt cx="21704300" cy="25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704300" cy="25400"/>
            </a:xfrm>
            <a:custGeom>
              <a:avLst/>
              <a:gdLst/>
              <a:ahLst/>
              <a:cxnLst/>
              <a:rect r="r" b="b" t="t" l="l"/>
              <a:pathLst>
                <a:path h="25400" w="21704300">
                  <a:moveTo>
                    <a:pt x="0" y="0"/>
                  </a:moveTo>
                  <a:lnTo>
                    <a:pt x="21704300" y="0"/>
                  </a:lnTo>
                  <a:lnTo>
                    <a:pt x="2170430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19324B">
                <a:alpha val="3922"/>
              </a:srgbClr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05783" y="1501083"/>
            <a:ext cx="2987040" cy="390525"/>
            <a:chOff x="0" y="0"/>
            <a:chExt cx="3982720" cy="5207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982720" cy="520701"/>
            </a:xfrm>
            <a:custGeom>
              <a:avLst/>
              <a:gdLst/>
              <a:ahLst/>
              <a:cxnLst/>
              <a:rect r="r" b="b" t="t" l="l"/>
              <a:pathLst>
                <a:path h="520701" w="3982720">
                  <a:moveTo>
                    <a:pt x="0" y="0"/>
                  </a:moveTo>
                  <a:lnTo>
                    <a:pt x="3982720" y="0"/>
                  </a:lnTo>
                  <a:lnTo>
                    <a:pt x="3982720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9036" r="0" b="-99036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9525"/>
              <a:ext cx="3982720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388">
                  <a:solidFill>
                    <a:srgbClr val="D98A2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01 / CONTEXT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05783" y="1902466"/>
            <a:ext cx="7468924" cy="914400"/>
            <a:chOff x="0" y="0"/>
            <a:chExt cx="9958565" cy="12192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958565" cy="1219200"/>
            </a:xfrm>
            <a:custGeom>
              <a:avLst/>
              <a:gdLst/>
              <a:ahLst/>
              <a:cxnLst/>
              <a:rect r="r" b="b" t="t" l="l"/>
              <a:pathLst>
                <a:path h="1219200" w="9958565">
                  <a:moveTo>
                    <a:pt x="0" y="0"/>
                  </a:moveTo>
                  <a:lnTo>
                    <a:pt x="9958565" y="0"/>
                  </a:lnTo>
                  <a:lnTo>
                    <a:pt x="9958565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9156" r="0" b="-109156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9958565" cy="1228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75"/>
                </a:lnSpc>
              </a:pPr>
              <a:r>
                <a:rPr lang="en-US" b="true" sz="5979" spc="-120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Problem Statement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04221" y="2945606"/>
            <a:ext cx="990600" cy="57150"/>
            <a:chOff x="0" y="0"/>
            <a:chExt cx="1320800" cy="76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320800" cy="76200"/>
            </a:xfrm>
            <a:custGeom>
              <a:avLst/>
              <a:gdLst/>
              <a:ahLst/>
              <a:cxnLst/>
              <a:rect r="r" b="b" t="t" l="l"/>
              <a:pathLst>
                <a:path h="76200" w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007050" y="4126182"/>
            <a:ext cx="161925" cy="161925"/>
            <a:chOff x="0" y="0"/>
            <a:chExt cx="215900" cy="2159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15900" cy="215900"/>
            </a:xfrm>
            <a:custGeom>
              <a:avLst/>
              <a:gdLst/>
              <a:ahLst/>
              <a:cxnLst/>
              <a:rect r="r" b="b" t="t" l="l"/>
              <a:pathLst>
                <a:path h="215900" w="215900">
                  <a:moveTo>
                    <a:pt x="0" y="107950"/>
                  </a:moveTo>
                  <a:cubicBezTo>
                    <a:pt x="0" y="48387"/>
                    <a:pt x="48387" y="0"/>
                    <a:pt x="107950" y="0"/>
                  </a:cubicBezTo>
                  <a:cubicBezTo>
                    <a:pt x="167513" y="0"/>
                    <a:pt x="215900" y="48387"/>
                    <a:pt x="215900" y="107950"/>
                  </a:cubicBezTo>
                  <a:cubicBezTo>
                    <a:pt x="215900" y="167513"/>
                    <a:pt x="167513" y="215900"/>
                    <a:pt x="107950" y="215900"/>
                  </a:cubicBezTo>
                  <a:cubicBezTo>
                    <a:pt x="48387" y="215900"/>
                    <a:pt x="0" y="167513"/>
                    <a:pt x="0" y="107950"/>
                  </a:cubicBez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371305" y="3964191"/>
            <a:ext cx="8181308" cy="514350"/>
            <a:chOff x="0" y="0"/>
            <a:chExt cx="10908411" cy="685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0908408" cy="685800"/>
            </a:xfrm>
            <a:custGeom>
              <a:avLst/>
              <a:gdLst/>
              <a:ahLst/>
              <a:cxnLst/>
              <a:rect r="r" b="b" t="t" l="l"/>
              <a:pathLst>
                <a:path h="685800" w="10908408">
                  <a:moveTo>
                    <a:pt x="0" y="0"/>
                  </a:moveTo>
                  <a:lnTo>
                    <a:pt x="10908408" y="0"/>
                  </a:lnTo>
                  <a:lnTo>
                    <a:pt x="10908408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59931" r="0" b="-259931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0"/>
              <a:ext cx="10908411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Problem statement: [one-line statement]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007050" y="4886849"/>
            <a:ext cx="161925" cy="161925"/>
            <a:chOff x="0" y="0"/>
            <a:chExt cx="215900" cy="2159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15900" cy="215900"/>
            </a:xfrm>
            <a:custGeom>
              <a:avLst/>
              <a:gdLst/>
              <a:ahLst/>
              <a:cxnLst/>
              <a:rect r="r" b="b" t="t" l="l"/>
              <a:pathLst>
                <a:path h="215900" w="215900">
                  <a:moveTo>
                    <a:pt x="0" y="107950"/>
                  </a:moveTo>
                  <a:cubicBezTo>
                    <a:pt x="0" y="48387"/>
                    <a:pt x="48387" y="0"/>
                    <a:pt x="107950" y="0"/>
                  </a:cubicBezTo>
                  <a:cubicBezTo>
                    <a:pt x="167513" y="0"/>
                    <a:pt x="215900" y="48387"/>
                    <a:pt x="215900" y="107950"/>
                  </a:cubicBezTo>
                  <a:cubicBezTo>
                    <a:pt x="215900" y="167513"/>
                    <a:pt x="167513" y="215900"/>
                    <a:pt x="107950" y="215900"/>
                  </a:cubicBezTo>
                  <a:cubicBezTo>
                    <a:pt x="48387" y="215900"/>
                    <a:pt x="0" y="167513"/>
                    <a:pt x="0" y="107950"/>
                  </a:cubicBez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371305" y="4724848"/>
            <a:ext cx="8576186" cy="514350"/>
            <a:chOff x="0" y="0"/>
            <a:chExt cx="11434915" cy="685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1434920" cy="685800"/>
            </a:xfrm>
            <a:custGeom>
              <a:avLst/>
              <a:gdLst/>
              <a:ahLst/>
              <a:cxnLst/>
              <a:rect r="r" b="b" t="t" l="l"/>
              <a:pathLst>
                <a:path h="685800" w="11434920">
                  <a:moveTo>
                    <a:pt x="0" y="0"/>
                  </a:moveTo>
                  <a:lnTo>
                    <a:pt x="11434920" y="0"/>
                  </a:lnTo>
                  <a:lnTo>
                    <a:pt x="11434920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4890" r="0" b="-27489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0"/>
              <a:ext cx="11434915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Who is affected: [target users / community]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07050" y="5647506"/>
            <a:ext cx="161925" cy="161925"/>
            <a:chOff x="0" y="0"/>
            <a:chExt cx="215900" cy="2159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15900" cy="215900"/>
            </a:xfrm>
            <a:custGeom>
              <a:avLst/>
              <a:gdLst/>
              <a:ahLst/>
              <a:cxnLst/>
              <a:rect r="r" b="b" t="t" l="l"/>
              <a:pathLst>
                <a:path h="215900" w="215900">
                  <a:moveTo>
                    <a:pt x="0" y="107950"/>
                  </a:moveTo>
                  <a:cubicBezTo>
                    <a:pt x="0" y="48387"/>
                    <a:pt x="48387" y="0"/>
                    <a:pt x="107950" y="0"/>
                  </a:cubicBezTo>
                  <a:cubicBezTo>
                    <a:pt x="167513" y="0"/>
                    <a:pt x="215900" y="48387"/>
                    <a:pt x="215900" y="107950"/>
                  </a:cubicBezTo>
                  <a:cubicBezTo>
                    <a:pt x="215900" y="167513"/>
                    <a:pt x="167513" y="215900"/>
                    <a:pt x="107950" y="215900"/>
                  </a:cubicBezTo>
                  <a:cubicBezTo>
                    <a:pt x="48387" y="215900"/>
                    <a:pt x="0" y="167513"/>
                    <a:pt x="0" y="107950"/>
                  </a:cubicBez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1371305" y="5485505"/>
            <a:ext cx="8089402" cy="514350"/>
            <a:chOff x="0" y="0"/>
            <a:chExt cx="10785869" cy="685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0785872" cy="685800"/>
            </a:xfrm>
            <a:custGeom>
              <a:avLst/>
              <a:gdLst/>
              <a:ahLst/>
              <a:cxnLst/>
              <a:rect r="r" b="b" t="t" l="l"/>
              <a:pathLst>
                <a:path h="685800" w="10785872">
                  <a:moveTo>
                    <a:pt x="0" y="0"/>
                  </a:moveTo>
                  <a:lnTo>
                    <a:pt x="10785872" y="0"/>
                  </a:lnTo>
                  <a:lnTo>
                    <a:pt x="10785872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56449" r="0" b="-256449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0"/>
              <a:ext cx="10785869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Current gap: [what does not work today]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007050" y="6408163"/>
            <a:ext cx="161925" cy="161925"/>
            <a:chOff x="0" y="0"/>
            <a:chExt cx="215900" cy="2159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15900" cy="215900"/>
            </a:xfrm>
            <a:custGeom>
              <a:avLst/>
              <a:gdLst/>
              <a:ahLst/>
              <a:cxnLst/>
              <a:rect r="r" b="b" t="t" l="l"/>
              <a:pathLst>
                <a:path h="215900" w="215900">
                  <a:moveTo>
                    <a:pt x="0" y="107950"/>
                  </a:moveTo>
                  <a:cubicBezTo>
                    <a:pt x="0" y="48387"/>
                    <a:pt x="48387" y="0"/>
                    <a:pt x="107950" y="0"/>
                  </a:cubicBezTo>
                  <a:cubicBezTo>
                    <a:pt x="167513" y="0"/>
                    <a:pt x="215900" y="48387"/>
                    <a:pt x="215900" y="107950"/>
                  </a:cubicBezTo>
                  <a:cubicBezTo>
                    <a:pt x="215900" y="167513"/>
                    <a:pt x="167513" y="215900"/>
                    <a:pt x="107950" y="215900"/>
                  </a:cubicBezTo>
                  <a:cubicBezTo>
                    <a:pt x="48387" y="215900"/>
                    <a:pt x="0" y="167513"/>
                    <a:pt x="0" y="107950"/>
                  </a:cubicBez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33" id="33"/>
          <p:cNvGrpSpPr/>
          <p:nvPr/>
        </p:nvGrpSpPr>
        <p:grpSpPr>
          <a:xfrm rot="0">
            <a:off x="1371305" y="6246171"/>
            <a:ext cx="7880452" cy="514350"/>
            <a:chOff x="0" y="0"/>
            <a:chExt cx="10507269" cy="6858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0507266" cy="685800"/>
            </a:xfrm>
            <a:custGeom>
              <a:avLst/>
              <a:gdLst/>
              <a:ahLst/>
              <a:cxnLst/>
              <a:rect r="r" b="b" t="t" l="l"/>
              <a:pathLst>
                <a:path h="685800" w="10507266">
                  <a:moveTo>
                    <a:pt x="0" y="0"/>
                  </a:moveTo>
                  <a:lnTo>
                    <a:pt x="10507266" y="0"/>
                  </a:lnTo>
                  <a:lnTo>
                    <a:pt x="10507266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8533" r="0" b="-248533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0"/>
              <a:ext cx="10507269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Why it matters: [impact of the problem]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1231013" y="3175549"/>
            <a:ext cx="6067425" cy="5067300"/>
            <a:chOff x="0" y="0"/>
            <a:chExt cx="8089900" cy="67564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089900" cy="6756400"/>
            </a:xfrm>
            <a:custGeom>
              <a:avLst/>
              <a:gdLst/>
              <a:ahLst/>
              <a:cxnLst/>
              <a:rect r="r" b="b" t="t" l="l"/>
              <a:pathLst>
                <a:path h="6756400" w="8089900">
                  <a:moveTo>
                    <a:pt x="0" y="0"/>
                  </a:moveTo>
                  <a:lnTo>
                    <a:pt x="8089900" y="0"/>
                  </a:lnTo>
                  <a:lnTo>
                    <a:pt x="8089900" y="6756400"/>
                  </a:lnTo>
                  <a:lnTo>
                    <a:pt x="0" y="6756400"/>
                  </a:lnTo>
                  <a:close/>
                </a:path>
              </a:pathLst>
            </a:custGeom>
            <a:solidFill>
              <a:srgbClr val="FFFFFF">
                <a:alpha val="12157"/>
              </a:srgbClr>
            </a:solidFill>
            <a:ln w="28576" cap="sq">
              <a:solidFill>
                <a:srgbClr val="17314D"/>
              </a:solidFill>
              <a:prstDash val="dash"/>
              <a:miter/>
            </a:ln>
          </p:spPr>
        </p:sp>
      </p:grpSp>
      <p:grpSp>
        <p:nvGrpSpPr>
          <p:cNvPr name="Group 38" id="38"/>
          <p:cNvGrpSpPr/>
          <p:nvPr/>
        </p:nvGrpSpPr>
        <p:grpSpPr>
          <a:xfrm rot="0">
            <a:off x="11678098" y="3629320"/>
            <a:ext cx="4518212" cy="390525"/>
            <a:chOff x="0" y="0"/>
            <a:chExt cx="6024283" cy="5207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6024285" cy="520701"/>
            </a:xfrm>
            <a:custGeom>
              <a:avLst/>
              <a:gdLst/>
              <a:ahLst/>
              <a:cxnLst/>
              <a:rect r="r" b="b" t="t" l="l"/>
              <a:pathLst>
                <a:path h="520701" w="6024285">
                  <a:moveTo>
                    <a:pt x="0" y="0"/>
                  </a:moveTo>
                  <a:lnTo>
                    <a:pt x="6024285" y="0"/>
                  </a:lnTo>
                  <a:lnTo>
                    <a:pt x="6024285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5433" r="0" b="-175433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9525"/>
              <a:ext cx="6024283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302">
                  <a:solidFill>
                    <a:srgbClr val="667989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VISUAL PLACEHOLDER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1669163" y="4304109"/>
            <a:ext cx="5191125" cy="2590800"/>
            <a:chOff x="0" y="0"/>
            <a:chExt cx="6921500" cy="34544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6921500" cy="3454400"/>
            </a:xfrm>
            <a:custGeom>
              <a:avLst/>
              <a:gdLst/>
              <a:ahLst/>
              <a:cxnLst/>
              <a:rect r="r" b="b" t="t" l="l"/>
              <a:pathLst>
                <a:path h="3454400" w="6921500">
                  <a:moveTo>
                    <a:pt x="0" y="0"/>
                  </a:moveTo>
                  <a:lnTo>
                    <a:pt x="6921500" y="0"/>
                  </a:lnTo>
                  <a:lnTo>
                    <a:pt x="6921500" y="3454400"/>
                  </a:lnTo>
                  <a:lnTo>
                    <a:pt x="0" y="3454400"/>
                  </a:lnTo>
                  <a:close/>
                </a:path>
              </a:pathLst>
            </a:custGeom>
            <a:solidFill>
              <a:srgbClr val="1A334D">
                <a:alpha val="0"/>
              </a:srgbClr>
            </a:solidFill>
            <a:ln w="19050" cap="sq">
              <a:solidFill>
                <a:srgbClr val="19324B"/>
              </a:solidFill>
              <a:prstDash val="solid"/>
              <a:miter/>
            </a:ln>
          </p:spPr>
        </p:sp>
      </p:grpSp>
      <p:grpSp>
        <p:nvGrpSpPr>
          <p:cNvPr name="Group 43" id="43"/>
          <p:cNvGrpSpPr/>
          <p:nvPr/>
        </p:nvGrpSpPr>
        <p:grpSpPr>
          <a:xfrm rot="0">
            <a:off x="12168140" y="5051079"/>
            <a:ext cx="4193172" cy="400050"/>
            <a:chOff x="0" y="0"/>
            <a:chExt cx="5590896" cy="5334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5590896" cy="533400"/>
            </a:xfrm>
            <a:custGeom>
              <a:avLst/>
              <a:gdLst/>
              <a:ahLst/>
              <a:cxnLst/>
              <a:rect r="r" b="b" t="t" l="l"/>
              <a:pathLst>
                <a:path h="533400" w="5590896">
                  <a:moveTo>
                    <a:pt x="0" y="0"/>
                  </a:moveTo>
                  <a:lnTo>
                    <a:pt x="5590896" y="0"/>
                  </a:lnTo>
                  <a:lnTo>
                    <a:pt x="5590896" y="533400"/>
                  </a:lnTo>
                  <a:lnTo>
                    <a:pt x="0" y="533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54234" r="0" b="-154234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9525"/>
              <a:ext cx="5590896" cy="542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88"/>
                </a:lnSpc>
              </a:pPr>
              <a:r>
                <a:rPr lang="en-US" sz="2240">
                  <a:solidFill>
                    <a:srgbClr val="6A7680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A simple contextual photo,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2962773" y="5391302"/>
            <a:ext cx="2603764" cy="400050"/>
            <a:chOff x="0" y="0"/>
            <a:chExt cx="3471685" cy="5334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3471683" cy="533400"/>
            </a:xfrm>
            <a:custGeom>
              <a:avLst/>
              <a:gdLst/>
              <a:ahLst/>
              <a:cxnLst/>
              <a:rect r="r" b="b" t="t" l="l"/>
              <a:pathLst>
                <a:path h="533400" w="3471683">
                  <a:moveTo>
                    <a:pt x="0" y="0"/>
                  </a:moveTo>
                  <a:lnTo>
                    <a:pt x="3471683" y="0"/>
                  </a:lnTo>
                  <a:lnTo>
                    <a:pt x="3471683" y="533400"/>
                  </a:lnTo>
                  <a:lnTo>
                    <a:pt x="0" y="533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6820" r="0" b="-76820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9525"/>
              <a:ext cx="3471685" cy="542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88"/>
                </a:lnSpc>
              </a:pPr>
              <a:r>
                <a:rPr lang="en-US" sz="2240">
                  <a:solidFill>
                    <a:srgbClr val="6A7680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icon, or one-line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2680471" y="5731516"/>
            <a:ext cx="3168520" cy="400050"/>
            <a:chOff x="0" y="0"/>
            <a:chExt cx="4224693" cy="5334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4224696" cy="533400"/>
            </a:xfrm>
            <a:custGeom>
              <a:avLst/>
              <a:gdLst/>
              <a:ahLst/>
              <a:cxnLst/>
              <a:rect r="r" b="b" t="t" l="l"/>
              <a:pathLst>
                <a:path h="533400" w="4224696">
                  <a:moveTo>
                    <a:pt x="0" y="0"/>
                  </a:moveTo>
                  <a:lnTo>
                    <a:pt x="4224696" y="0"/>
                  </a:lnTo>
                  <a:lnTo>
                    <a:pt x="4224696" y="533400"/>
                  </a:lnTo>
                  <a:lnTo>
                    <a:pt x="0" y="533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4327" r="0" b="-104327"/>
              </a:stretch>
            </a:blip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9525"/>
              <a:ext cx="4224693" cy="542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88"/>
                </a:lnSpc>
              </a:pPr>
              <a:r>
                <a:rPr lang="en-US" sz="2240">
                  <a:solidFill>
                    <a:srgbClr val="6A7680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problem illustration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1678098" y="7129758"/>
            <a:ext cx="6309036" cy="390525"/>
            <a:chOff x="0" y="0"/>
            <a:chExt cx="8412048" cy="5207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8412042" cy="520701"/>
            </a:xfrm>
            <a:custGeom>
              <a:avLst/>
              <a:gdLst/>
              <a:ahLst/>
              <a:cxnLst/>
              <a:rect r="r" b="b" t="t" l="l"/>
              <a:pathLst>
                <a:path h="520701" w="8412042">
                  <a:moveTo>
                    <a:pt x="0" y="0"/>
                  </a:moveTo>
                  <a:lnTo>
                    <a:pt x="8412042" y="0"/>
                  </a:lnTo>
                  <a:lnTo>
                    <a:pt x="8412042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64785" r="0" b="-264785"/>
              </a:stretch>
            </a:blipFill>
          </p:spPr>
        </p:sp>
        <p:sp>
          <p:nvSpPr>
            <p:cNvPr name="TextBox 54" id="54"/>
            <p:cNvSpPr txBox="true"/>
            <p:nvPr/>
          </p:nvSpPr>
          <p:spPr>
            <a:xfrm>
              <a:off x="0" y="9525"/>
              <a:ext cx="8412048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sz="2160" i="true">
                  <a:solidFill>
                    <a:srgbClr val="6A7680"/>
                  </a:solidFill>
                  <a:latin typeface="Source Sans 3 Italics"/>
                  <a:ea typeface="Source Sans 3 Italics"/>
                  <a:cs typeface="Source Sans 3 Italics"/>
                  <a:sym typeface="Source Sans 3 Italics"/>
                </a:rPr>
                <a:t>Image: a simple contextual photo, icon, or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1678098" y="7445131"/>
            <a:ext cx="5703837" cy="390525"/>
            <a:chOff x="0" y="0"/>
            <a:chExt cx="7605116" cy="52070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7605117" cy="520701"/>
            </a:xfrm>
            <a:custGeom>
              <a:avLst/>
              <a:gdLst/>
              <a:ahLst/>
              <a:cxnLst/>
              <a:rect r="r" b="b" t="t" l="l"/>
              <a:pathLst>
                <a:path h="520701" w="7605117">
                  <a:moveTo>
                    <a:pt x="0" y="0"/>
                  </a:moveTo>
                  <a:lnTo>
                    <a:pt x="7605117" y="0"/>
                  </a:lnTo>
                  <a:lnTo>
                    <a:pt x="7605117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4589" r="0" b="-234589"/>
              </a:stretch>
            </a:blipFill>
          </p:spPr>
        </p:sp>
        <p:sp>
          <p:nvSpPr>
            <p:cNvPr name="TextBox 57" id="57"/>
            <p:cNvSpPr txBox="true"/>
            <p:nvPr/>
          </p:nvSpPr>
          <p:spPr>
            <a:xfrm>
              <a:off x="0" y="9525"/>
              <a:ext cx="7605116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sz="2160" i="true">
                  <a:solidFill>
                    <a:srgbClr val="6A7680"/>
                  </a:solidFill>
                  <a:latin typeface="Source Sans 3 Italics"/>
                  <a:ea typeface="Source Sans 3 Italics"/>
                  <a:cs typeface="Source Sans 3 Italics"/>
                  <a:sym typeface="Source Sans 3 Italics"/>
                </a:rPr>
                <a:t>one-line problem illustration if useful.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005783" y="9556109"/>
            <a:ext cx="3656276" cy="390525"/>
            <a:chOff x="0" y="0"/>
            <a:chExt cx="4875035" cy="5207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4875035" cy="520701"/>
            </a:xfrm>
            <a:custGeom>
              <a:avLst/>
              <a:gdLst/>
              <a:ahLst/>
              <a:cxnLst/>
              <a:rect r="r" b="b" t="t" l="l"/>
              <a:pathLst>
                <a:path h="520701" w="4875035">
                  <a:moveTo>
                    <a:pt x="0" y="0"/>
                  </a:moveTo>
                  <a:lnTo>
                    <a:pt x="4875035" y="0"/>
                  </a:lnTo>
                  <a:lnTo>
                    <a:pt x="4875035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2427" r="0" b="-132427"/>
              </a:stretch>
            </a:blipFill>
          </p:spPr>
        </p:sp>
        <p:sp>
          <p:nvSpPr>
            <p:cNvPr name="TextBox 60" id="60"/>
            <p:cNvSpPr txBox="true"/>
            <p:nvPr/>
          </p:nvSpPr>
          <p:spPr>
            <a:xfrm>
              <a:off x="0" y="9525"/>
              <a:ext cx="4875035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08">
                  <a:solidFill>
                    <a:srgbClr val="6A7680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NEXTECH 2.0 · NMIET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16419166" y="9556109"/>
            <a:ext cx="1236269" cy="390525"/>
            <a:chOff x="0" y="0"/>
            <a:chExt cx="1648358" cy="52070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1648360" cy="520701"/>
            </a:xfrm>
            <a:custGeom>
              <a:avLst/>
              <a:gdLst/>
              <a:ahLst/>
              <a:cxnLst/>
              <a:rect r="r" b="b" t="t" l="l"/>
              <a:pathLst>
                <a:path h="520701" w="1648360">
                  <a:moveTo>
                    <a:pt x="0" y="0"/>
                  </a:moveTo>
                  <a:lnTo>
                    <a:pt x="1648360" y="0"/>
                  </a:lnTo>
                  <a:lnTo>
                    <a:pt x="1648360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682" r="0" b="-11682"/>
              </a:stretch>
            </a:blipFill>
          </p:spPr>
        </p:sp>
        <p:sp>
          <p:nvSpPr>
            <p:cNvPr name="TextBox 63" id="63"/>
            <p:cNvSpPr txBox="true"/>
            <p:nvPr/>
          </p:nvSpPr>
          <p:spPr>
            <a:xfrm>
              <a:off x="0" y="9525"/>
              <a:ext cx="1648358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08">
                  <a:solidFill>
                    <a:srgbClr val="6A7680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02 / 10</a:t>
              </a:r>
            </a:p>
          </p:txBody>
        </p:sp>
      </p:grpSp>
      <p:sp>
        <p:nvSpPr>
          <p:cNvPr name="Freeform 64" id="64"/>
          <p:cNvSpPr/>
          <p:nvPr/>
        </p:nvSpPr>
        <p:spPr>
          <a:xfrm flipH="false" flipV="false" rot="0">
            <a:off x="57150" y="9525"/>
            <a:ext cx="1570323" cy="1039105"/>
          </a:xfrm>
          <a:custGeom>
            <a:avLst/>
            <a:gdLst/>
            <a:ahLst/>
            <a:cxnLst/>
            <a:rect r="r" b="b" t="t" l="l"/>
            <a:pathLst>
              <a:path h="1039105" w="1570323">
                <a:moveTo>
                  <a:pt x="0" y="0"/>
                </a:moveTo>
                <a:lnTo>
                  <a:pt x="1570323" y="0"/>
                </a:lnTo>
                <a:lnTo>
                  <a:pt x="1570323" y="1039105"/>
                </a:lnTo>
                <a:lnTo>
                  <a:pt x="0" y="10391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51122"/>
            </a:stretch>
          </a:blipFill>
        </p:spPr>
      </p:sp>
      <p:grpSp>
        <p:nvGrpSpPr>
          <p:cNvPr name="Group 65" id="65"/>
          <p:cNvGrpSpPr/>
          <p:nvPr/>
        </p:nvGrpSpPr>
        <p:grpSpPr>
          <a:xfrm rot="0">
            <a:off x="8896441" y="375073"/>
            <a:ext cx="207992" cy="590769"/>
            <a:chOff x="0" y="0"/>
            <a:chExt cx="439332" cy="1247853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439332" cy="1247853"/>
            </a:xfrm>
            <a:custGeom>
              <a:avLst/>
              <a:gdLst/>
              <a:ahLst/>
              <a:cxnLst/>
              <a:rect r="r" b="b" t="t" l="l"/>
              <a:pathLst>
                <a:path h="1247853" w="439332">
                  <a:moveTo>
                    <a:pt x="219666" y="0"/>
                  </a:moveTo>
                  <a:lnTo>
                    <a:pt x="219666" y="0"/>
                  </a:lnTo>
                  <a:cubicBezTo>
                    <a:pt x="277925" y="0"/>
                    <a:pt x="333798" y="23143"/>
                    <a:pt x="374994" y="64339"/>
                  </a:cubicBezTo>
                  <a:cubicBezTo>
                    <a:pt x="416189" y="105534"/>
                    <a:pt x="439332" y="161407"/>
                    <a:pt x="439332" y="219666"/>
                  </a:cubicBezTo>
                  <a:lnTo>
                    <a:pt x="439332" y="1028187"/>
                  </a:lnTo>
                  <a:cubicBezTo>
                    <a:pt x="439332" y="1149506"/>
                    <a:pt x="340985" y="1247853"/>
                    <a:pt x="219666" y="1247853"/>
                  </a:cubicBezTo>
                  <a:lnTo>
                    <a:pt x="219666" y="1247853"/>
                  </a:lnTo>
                  <a:cubicBezTo>
                    <a:pt x="98348" y="1247853"/>
                    <a:pt x="0" y="1149506"/>
                    <a:pt x="0" y="1028187"/>
                  </a:cubicBezTo>
                  <a:lnTo>
                    <a:pt x="0" y="219666"/>
                  </a:lnTo>
                  <a:cubicBezTo>
                    <a:pt x="0" y="98348"/>
                    <a:pt x="98348" y="0"/>
                    <a:pt x="21966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67" id="67"/>
            <p:cNvSpPr txBox="true"/>
            <p:nvPr/>
          </p:nvSpPr>
          <p:spPr>
            <a:xfrm>
              <a:off x="0" y="-38100"/>
              <a:ext cx="439332" cy="128595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8" id="68"/>
          <p:cNvGrpSpPr/>
          <p:nvPr/>
        </p:nvGrpSpPr>
        <p:grpSpPr>
          <a:xfrm rot="-2356061">
            <a:off x="9063061" y="293834"/>
            <a:ext cx="215150" cy="740850"/>
            <a:chOff x="0" y="0"/>
            <a:chExt cx="454451" cy="1564863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454451" cy="1564863"/>
            </a:xfrm>
            <a:custGeom>
              <a:avLst/>
              <a:gdLst/>
              <a:ahLst/>
              <a:cxnLst/>
              <a:rect r="r" b="b" t="t" l="l"/>
              <a:pathLst>
                <a:path h="156486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337638"/>
                  </a:lnTo>
                  <a:cubicBezTo>
                    <a:pt x="454451" y="1397902"/>
                    <a:pt x="430512" y="1455698"/>
                    <a:pt x="387898" y="1498311"/>
                  </a:cubicBezTo>
                  <a:cubicBezTo>
                    <a:pt x="345285" y="1540924"/>
                    <a:pt x="287490" y="1564863"/>
                    <a:pt x="227226" y="1564863"/>
                  </a:cubicBezTo>
                  <a:lnTo>
                    <a:pt x="227226" y="1564863"/>
                  </a:lnTo>
                  <a:cubicBezTo>
                    <a:pt x="166962" y="1564863"/>
                    <a:pt x="109166" y="1540924"/>
                    <a:pt x="66553" y="1498311"/>
                  </a:cubicBezTo>
                  <a:cubicBezTo>
                    <a:pt x="23940" y="1455698"/>
                    <a:pt x="0" y="1397902"/>
                    <a:pt x="0" y="1337638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70" id="70"/>
            <p:cNvSpPr txBox="true"/>
            <p:nvPr/>
          </p:nvSpPr>
          <p:spPr>
            <a:xfrm>
              <a:off x="0" y="-38100"/>
              <a:ext cx="454451" cy="160296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1" id="71"/>
          <p:cNvGrpSpPr/>
          <p:nvPr/>
        </p:nvGrpSpPr>
        <p:grpSpPr>
          <a:xfrm rot="0">
            <a:off x="9234096" y="344685"/>
            <a:ext cx="215150" cy="629570"/>
            <a:chOff x="0" y="0"/>
            <a:chExt cx="454451" cy="1329813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454451" cy="1329813"/>
            </a:xfrm>
            <a:custGeom>
              <a:avLst/>
              <a:gdLst/>
              <a:ahLst/>
              <a:cxnLst/>
              <a:rect r="r" b="b" t="t" l="l"/>
              <a:pathLst>
                <a:path h="132981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102587"/>
                  </a:lnTo>
                  <a:cubicBezTo>
                    <a:pt x="454451" y="1162851"/>
                    <a:pt x="430512" y="1220647"/>
                    <a:pt x="387898" y="1263260"/>
                  </a:cubicBezTo>
                  <a:cubicBezTo>
                    <a:pt x="345285" y="1305873"/>
                    <a:pt x="287490" y="1329813"/>
                    <a:pt x="227226" y="1329813"/>
                  </a:cubicBezTo>
                  <a:lnTo>
                    <a:pt x="227226" y="1329813"/>
                  </a:lnTo>
                  <a:cubicBezTo>
                    <a:pt x="166962" y="1329813"/>
                    <a:pt x="109166" y="1305873"/>
                    <a:pt x="66553" y="1263260"/>
                  </a:cubicBezTo>
                  <a:cubicBezTo>
                    <a:pt x="23940" y="1220647"/>
                    <a:pt x="0" y="1162851"/>
                    <a:pt x="0" y="1102587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73" id="73"/>
            <p:cNvSpPr txBox="true"/>
            <p:nvPr/>
          </p:nvSpPr>
          <p:spPr>
            <a:xfrm>
              <a:off x="0" y="-38100"/>
              <a:ext cx="454451" cy="136791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4" id="74"/>
          <p:cNvGrpSpPr/>
          <p:nvPr/>
        </p:nvGrpSpPr>
        <p:grpSpPr>
          <a:xfrm rot="5400000">
            <a:off x="9334862" y="241289"/>
            <a:ext cx="182083" cy="383615"/>
            <a:chOff x="0" y="0"/>
            <a:chExt cx="384606" cy="810293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384606" cy="810293"/>
            </a:xfrm>
            <a:custGeom>
              <a:avLst/>
              <a:gdLst/>
              <a:ahLst/>
              <a:cxnLst/>
              <a:rect r="r" b="b" t="t" l="l"/>
              <a:pathLst>
                <a:path h="810293" w="384606">
                  <a:moveTo>
                    <a:pt x="192303" y="0"/>
                  </a:moveTo>
                  <a:lnTo>
                    <a:pt x="192303" y="0"/>
                  </a:lnTo>
                  <a:cubicBezTo>
                    <a:pt x="298509" y="0"/>
                    <a:pt x="384606" y="86097"/>
                    <a:pt x="384606" y="192303"/>
                  </a:cubicBezTo>
                  <a:lnTo>
                    <a:pt x="384606" y="617990"/>
                  </a:lnTo>
                  <a:cubicBezTo>
                    <a:pt x="384606" y="724196"/>
                    <a:pt x="298509" y="810293"/>
                    <a:pt x="192303" y="810293"/>
                  </a:cubicBezTo>
                  <a:lnTo>
                    <a:pt x="192303" y="810293"/>
                  </a:lnTo>
                  <a:cubicBezTo>
                    <a:pt x="141301" y="810293"/>
                    <a:pt x="92388" y="790032"/>
                    <a:pt x="56324" y="753968"/>
                  </a:cubicBezTo>
                  <a:cubicBezTo>
                    <a:pt x="20260" y="717905"/>
                    <a:pt x="0" y="668992"/>
                    <a:pt x="0" y="617990"/>
                  </a:cubicBezTo>
                  <a:lnTo>
                    <a:pt x="0" y="192303"/>
                  </a:lnTo>
                  <a:cubicBezTo>
                    <a:pt x="0" y="141301"/>
                    <a:pt x="20260" y="92388"/>
                    <a:pt x="56324" y="56324"/>
                  </a:cubicBezTo>
                  <a:cubicBezTo>
                    <a:pt x="92388" y="20260"/>
                    <a:pt x="141301" y="0"/>
                    <a:pt x="19230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76" id="76"/>
            <p:cNvSpPr txBox="true"/>
            <p:nvPr/>
          </p:nvSpPr>
          <p:spPr>
            <a:xfrm>
              <a:off x="0" y="-38100"/>
              <a:ext cx="384606" cy="84839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7" id="77"/>
          <p:cNvSpPr/>
          <p:nvPr/>
        </p:nvSpPr>
        <p:spPr>
          <a:xfrm flipH="false" flipV="false" rot="0">
            <a:off x="8586229" y="344685"/>
            <a:ext cx="266664" cy="632018"/>
          </a:xfrm>
          <a:custGeom>
            <a:avLst/>
            <a:gdLst/>
            <a:ahLst/>
            <a:cxnLst/>
            <a:rect r="r" b="b" t="t" l="l"/>
            <a:pathLst>
              <a:path h="632018" w="266664">
                <a:moveTo>
                  <a:pt x="0" y="0"/>
                </a:moveTo>
                <a:lnTo>
                  <a:pt x="266665" y="0"/>
                </a:lnTo>
                <a:lnTo>
                  <a:pt x="266665" y="632018"/>
                </a:lnTo>
                <a:lnTo>
                  <a:pt x="0" y="6320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78" id="78"/>
          <p:cNvSpPr/>
          <p:nvPr/>
        </p:nvSpPr>
        <p:spPr>
          <a:xfrm flipH="true" flipV="false" rot="0">
            <a:off x="9652411" y="356561"/>
            <a:ext cx="261653" cy="620141"/>
          </a:xfrm>
          <a:custGeom>
            <a:avLst/>
            <a:gdLst/>
            <a:ahLst/>
            <a:cxnLst/>
            <a:rect r="r" b="b" t="t" l="l"/>
            <a:pathLst>
              <a:path h="620141" w="261653">
                <a:moveTo>
                  <a:pt x="261653" y="0"/>
                </a:moveTo>
                <a:lnTo>
                  <a:pt x="0" y="0"/>
                </a:lnTo>
                <a:lnTo>
                  <a:pt x="0" y="620142"/>
                </a:lnTo>
                <a:lnTo>
                  <a:pt x="261653" y="620142"/>
                </a:lnTo>
                <a:lnTo>
                  <a:pt x="261653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0">
            <a:off x="16223484" y="288488"/>
            <a:ext cx="1758749" cy="751865"/>
          </a:xfrm>
          <a:custGeom>
            <a:avLst/>
            <a:gdLst/>
            <a:ahLst/>
            <a:cxnLst/>
            <a:rect r="r" b="b" t="t" l="l"/>
            <a:pathLst>
              <a:path h="751865" w="1758749">
                <a:moveTo>
                  <a:pt x="0" y="0"/>
                </a:moveTo>
                <a:lnTo>
                  <a:pt x="1758749" y="0"/>
                </a:lnTo>
                <a:lnTo>
                  <a:pt x="1758749" y="751865"/>
                </a:lnTo>
                <a:lnTo>
                  <a:pt x="0" y="75186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7F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05783" y="1501083"/>
            <a:ext cx="3288478" cy="390525"/>
            <a:chOff x="0" y="0"/>
            <a:chExt cx="4384637" cy="5207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384635" cy="520701"/>
            </a:xfrm>
            <a:custGeom>
              <a:avLst/>
              <a:gdLst/>
              <a:ahLst/>
              <a:cxnLst/>
              <a:rect r="r" b="b" t="t" l="l"/>
              <a:pathLst>
                <a:path h="520701" w="4384635">
                  <a:moveTo>
                    <a:pt x="0" y="0"/>
                  </a:moveTo>
                  <a:lnTo>
                    <a:pt x="4384635" y="0"/>
                  </a:lnTo>
                  <a:lnTo>
                    <a:pt x="4384635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4076" r="0" b="-114076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9525"/>
              <a:ext cx="4384637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388">
                  <a:solidFill>
                    <a:srgbClr val="D98A2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02 / RESPONSE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05783" y="1902466"/>
            <a:ext cx="7039794" cy="914400"/>
            <a:chOff x="0" y="0"/>
            <a:chExt cx="9386392" cy="1219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386392" cy="1219200"/>
            </a:xfrm>
            <a:custGeom>
              <a:avLst/>
              <a:gdLst/>
              <a:ahLst/>
              <a:cxnLst/>
              <a:rect r="r" b="b" t="t" l="l"/>
              <a:pathLst>
                <a:path h="1219200" w="9386392">
                  <a:moveTo>
                    <a:pt x="0" y="0"/>
                  </a:moveTo>
                  <a:lnTo>
                    <a:pt x="9386392" y="0"/>
                  </a:lnTo>
                  <a:lnTo>
                    <a:pt x="9386392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0011" r="0" b="-100011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9525"/>
              <a:ext cx="9386392" cy="1228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75"/>
                </a:lnSpc>
              </a:pPr>
              <a:r>
                <a:rPr lang="en-US" b="true" sz="5979" spc="-120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Proposed Solution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04221" y="2945606"/>
            <a:ext cx="990600" cy="57150"/>
            <a:chOff x="0" y="0"/>
            <a:chExt cx="1320800" cy="762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20800" cy="76200"/>
            </a:xfrm>
            <a:custGeom>
              <a:avLst/>
              <a:gdLst/>
              <a:ahLst/>
              <a:cxnLst/>
              <a:rect r="r" b="b" t="t" l="l"/>
              <a:pathLst>
                <a:path h="76200" w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007050" y="3611832"/>
            <a:ext cx="161925" cy="161925"/>
            <a:chOff x="0" y="0"/>
            <a:chExt cx="215900" cy="2159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5900" cy="215900"/>
            </a:xfrm>
            <a:custGeom>
              <a:avLst/>
              <a:gdLst/>
              <a:ahLst/>
              <a:cxnLst/>
              <a:rect r="r" b="b" t="t" l="l"/>
              <a:pathLst>
                <a:path h="215900" w="215900">
                  <a:moveTo>
                    <a:pt x="0" y="107950"/>
                  </a:moveTo>
                  <a:cubicBezTo>
                    <a:pt x="0" y="48387"/>
                    <a:pt x="48387" y="0"/>
                    <a:pt x="107950" y="0"/>
                  </a:cubicBezTo>
                  <a:cubicBezTo>
                    <a:pt x="167513" y="0"/>
                    <a:pt x="215900" y="48387"/>
                    <a:pt x="215900" y="107950"/>
                  </a:cubicBezTo>
                  <a:cubicBezTo>
                    <a:pt x="215900" y="167513"/>
                    <a:pt x="167513" y="215900"/>
                    <a:pt x="107950" y="215900"/>
                  </a:cubicBezTo>
                  <a:cubicBezTo>
                    <a:pt x="48387" y="215900"/>
                    <a:pt x="0" y="167513"/>
                    <a:pt x="0" y="107950"/>
                  </a:cubicBez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371305" y="3449841"/>
            <a:ext cx="10048742" cy="514350"/>
            <a:chOff x="0" y="0"/>
            <a:chExt cx="13398322" cy="685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3398323" cy="685800"/>
            </a:xfrm>
            <a:custGeom>
              <a:avLst/>
              <a:gdLst/>
              <a:ahLst/>
              <a:cxnLst/>
              <a:rect r="r" b="b" t="t" l="l"/>
              <a:pathLst>
                <a:path h="685800" w="13398323">
                  <a:moveTo>
                    <a:pt x="0" y="0"/>
                  </a:moveTo>
                  <a:lnTo>
                    <a:pt x="13398323" y="0"/>
                  </a:lnTo>
                  <a:lnTo>
                    <a:pt x="13398323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30674" r="0" b="-330674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13398322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Solution in one sentence: [clear value proposition]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007050" y="4351953"/>
            <a:ext cx="161925" cy="161925"/>
            <a:chOff x="0" y="0"/>
            <a:chExt cx="215900" cy="2159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15900" cy="215900"/>
            </a:xfrm>
            <a:custGeom>
              <a:avLst/>
              <a:gdLst/>
              <a:ahLst/>
              <a:cxnLst/>
              <a:rect r="r" b="b" t="t" l="l"/>
              <a:pathLst>
                <a:path h="215900" w="215900">
                  <a:moveTo>
                    <a:pt x="0" y="107950"/>
                  </a:moveTo>
                  <a:cubicBezTo>
                    <a:pt x="0" y="48387"/>
                    <a:pt x="48387" y="0"/>
                    <a:pt x="107950" y="0"/>
                  </a:cubicBezTo>
                  <a:cubicBezTo>
                    <a:pt x="167513" y="0"/>
                    <a:pt x="215900" y="48387"/>
                    <a:pt x="215900" y="107950"/>
                  </a:cubicBezTo>
                  <a:cubicBezTo>
                    <a:pt x="215900" y="167513"/>
                    <a:pt x="167513" y="215900"/>
                    <a:pt x="107950" y="215900"/>
                  </a:cubicBezTo>
                  <a:cubicBezTo>
                    <a:pt x="48387" y="215900"/>
                    <a:pt x="0" y="167513"/>
                    <a:pt x="0" y="107950"/>
                  </a:cubicBez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371305" y="4189962"/>
            <a:ext cx="6166247" cy="514350"/>
            <a:chOff x="0" y="0"/>
            <a:chExt cx="8221662" cy="685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221662" cy="685800"/>
            </a:xfrm>
            <a:custGeom>
              <a:avLst/>
              <a:gdLst/>
              <a:ahLst/>
              <a:cxnLst/>
              <a:rect r="r" b="b" t="t" l="l"/>
              <a:pathLst>
                <a:path h="685800" w="8221662">
                  <a:moveTo>
                    <a:pt x="0" y="0"/>
                  </a:moveTo>
                  <a:lnTo>
                    <a:pt x="8221662" y="0"/>
                  </a:lnTo>
                  <a:lnTo>
                    <a:pt x="8221662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3594" r="0" b="-183594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0"/>
              <a:ext cx="8221662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Primary users: [who will use it]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007050" y="5092084"/>
            <a:ext cx="161925" cy="161925"/>
            <a:chOff x="0" y="0"/>
            <a:chExt cx="215900" cy="2159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15900" cy="215900"/>
            </a:xfrm>
            <a:custGeom>
              <a:avLst/>
              <a:gdLst/>
              <a:ahLst/>
              <a:cxnLst/>
              <a:rect r="r" b="b" t="t" l="l"/>
              <a:pathLst>
                <a:path h="215900" w="215900">
                  <a:moveTo>
                    <a:pt x="0" y="107950"/>
                  </a:moveTo>
                  <a:cubicBezTo>
                    <a:pt x="0" y="48387"/>
                    <a:pt x="48387" y="0"/>
                    <a:pt x="107950" y="0"/>
                  </a:cubicBezTo>
                  <a:cubicBezTo>
                    <a:pt x="167513" y="0"/>
                    <a:pt x="215900" y="48387"/>
                    <a:pt x="215900" y="107950"/>
                  </a:cubicBezTo>
                  <a:cubicBezTo>
                    <a:pt x="215900" y="167513"/>
                    <a:pt x="167513" y="215900"/>
                    <a:pt x="107950" y="215900"/>
                  </a:cubicBezTo>
                  <a:cubicBezTo>
                    <a:pt x="48387" y="215900"/>
                    <a:pt x="0" y="167513"/>
                    <a:pt x="0" y="107950"/>
                  </a:cubicBez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1371305" y="4930083"/>
            <a:ext cx="7224179" cy="514350"/>
            <a:chOff x="0" y="0"/>
            <a:chExt cx="9632239" cy="685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9632235" cy="685800"/>
            </a:xfrm>
            <a:custGeom>
              <a:avLst/>
              <a:gdLst/>
              <a:ahLst/>
              <a:cxnLst/>
              <a:rect r="r" b="b" t="t" l="l"/>
              <a:pathLst>
                <a:path h="685800" w="9632235">
                  <a:moveTo>
                    <a:pt x="0" y="0"/>
                  </a:moveTo>
                  <a:lnTo>
                    <a:pt x="9632235" y="0"/>
                  </a:lnTo>
                  <a:lnTo>
                    <a:pt x="9632235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3672" r="0" b="-223672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0"/>
              <a:ext cx="9632239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Expected outcome: [what improves]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992238" y="6672262"/>
            <a:ext cx="4914900" cy="1571625"/>
            <a:chOff x="0" y="0"/>
            <a:chExt cx="6553200" cy="20955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553200" cy="2095500"/>
            </a:xfrm>
            <a:custGeom>
              <a:avLst/>
              <a:gdLst/>
              <a:ahLst/>
              <a:cxnLst/>
              <a:rect r="r" b="b" t="t" l="l"/>
              <a:pathLst>
                <a:path h="2095500" w="6553200">
                  <a:moveTo>
                    <a:pt x="0" y="0"/>
                  </a:moveTo>
                  <a:lnTo>
                    <a:pt x="6553200" y="0"/>
                  </a:lnTo>
                  <a:lnTo>
                    <a:pt x="6553200" y="2095500"/>
                  </a:lnTo>
                  <a:lnTo>
                    <a:pt x="0" y="2095500"/>
                  </a:lnTo>
                  <a:close/>
                </a:path>
              </a:pathLst>
            </a:custGeom>
            <a:solidFill>
              <a:srgbClr val="FFFFFF">
                <a:alpha val="29804"/>
              </a:srgbClr>
            </a:solidFill>
            <a:ln w="28576" cap="sq">
              <a:solidFill>
                <a:srgbClr val="18344C"/>
              </a:solidFill>
              <a:prstDash val="solid"/>
              <a:miter/>
            </a:ln>
          </p:spPr>
        </p:sp>
      </p:grpSp>
      <p:grpSp>
        <p:nvGrpSpPr>
          <p:cNvPr name="Group 29" id="29"/>
          <p:cNvGrpSpPr/>
          <p:nvPr/>
        </p:nvGrpSpPr>
        <p:grpSpPr>
          <a:xfrm rot="0">
            <a:off x="1308649" y="6998941"/>
            <a:ext cx="548078" cy="390525"/>
            <a:chOff x="0" y="0"/>
            <a:chExt cx="730771" cy="5207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730765" cy="520701"/>
            </a:xfrm>
            <a:custGeom>
              <a:avLst/>
              <a:gdLst/>
              <a:ahLst/>
              <a:cxnLst/>
              <a:rect r="r" b="b" t="t" l="l"/>
              <a:pathLst>
                <a:path h="520701" w="730765">
                  <a:moveTo>
                    <a:pt x="0" y="0"/>
                  </a:moveTo>
                  <a:lnTo>
                    <a:pt x="730765" y="0"/>
                  </a:lnTo>
                  <a:lnTo>
                    <a:pt x="730765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1421" t="0" r="-41421" b="0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9525"/>
              <a:ext cx="730771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71">
                  <a:solidFill>
                    <a:srgbClr val="D98A2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01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308649" y="7497070"/>
            <a:ext cx="1203188" cy="476250"/>
            <a:chOff x="0" y="0"/>
            <a:chExt cx="1604251" cy="6350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604248" cy="635000"/>
            </a:xfrm>
            <a:custGeom>
              <a:avLst/>
              <a:gdLst/>
              <a:ahLst/>
              <a:cxnLst/>
              <a:rect r="r" b="b" t="t" l="l"/>
              <a:pathLst>
                <a:path h="635000" w="1604248">
                  <a:moveTo>
                    <a:pt x="0" y="0"/>
                  </a:moveTo>
                  <a:lnTo>
                    <a:pt x="1604248" y="0"/>
                  </a:lnTo>
                  <a:lnTo>
                    <a:pt x="1604248" y="635000"/>
                  </a:lnTo>
                  <a:lnTo>
                    <a:pt x="0" y="635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5" t="0" r="-785" b="0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0"/>
              <a:ext cx="1604251" cy="6350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791"/>
                </a:lnSpc>
              </a:pPr>
              <a:r>
                <a:rPr lang="en-US" sz="3159" b="true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Input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6112964" y="7147922"/>
            <a:ext cx="592379" cy="619125"/>
            <a:chOff x="0" y="0"/>
            <a:chExt cx="789838" cy="8255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789840" cy="825499"/>
            </a:xfrm>
            <a:custGeom>
              <a:avLst/>
              <a:gdLst/>
              <a:ahLst/>
              <a:cxnLst/>
              <a:rect r="r" b="b" t="t" l="l"/>
              <a:pathLst>
                <a:path h="825499" w="789840">
                  <a:moveTo>
                    <a:pt x="0" y="0"/>
                  </a:moveTo>
                  <a:lnTo>
                    <a:pt x="789840" y="0"/>
                  </a:lnTo>
                  <a:lnTo>
                    <a:pt x="789840" y="825499"/>
                  </a:lnTo>
                  <a:lnTo>
                    <a:pt x="0" y="8254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4096" t="0" r="-84096" b="0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0"/>
              <a:ext cx="789838" cy="825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151"/>
                </a:lnSpc>
              </a:pPr>
              <a:r>
                <a:rPr lang="en-US" sz="3459">
                  <a:solidFill>
                    <a:srgbClr val="D98A21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→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6686550" y="6672262"/>
            <a:ext cx="4914900" cy="1571625"/>
            <a:chOff x="0" y="0"/>
            <a:chExt cx="6553200" cy="20955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6553200" cy="2095500"/>
            </a:xfrm>
            <a:custGeom>
              <a:avLst/>
              <a:gdLst/>
              <a:ahLst/>
              <a:cxnLst/>
              <a:rect r="r" b="b" t="t" l="l"/>
              <a:pathLst>
                <a:path h="2095500" w="6553200">
                  <a:moveTo>
                    <a:pt x="0" y="0"/>
                  </a:moveTo>
                  <a:lnTo>
                    <a:pt x="6553200" y="0"/>
                  </a:lnTo>
                  <a:lnTo>
                    <a:pt x="6553200" y="2095500"/>
                  </a:lnTo>
                  <a:lnTo>
                    <a:pt x="0" y="2095500"/>
                  </a:lnTo>
                  <a:close/>
                </a:path>
              </a:pathLst>
            </a:custGeom>
            <a:solidFill>
              <a:srgbClr val="FFFFFF">
                <a:alpha val="29804"/>
              </a:srgbClr>
            </a:solidFill>
            <a:ln w="28576" cap="sq">
              <a:solidFill>
                <a:srgbClr val="18344C"/>
              </a:solidFill>
              <a:prstDash val="solid"/>
              <a:miter/>
            </a:ln>
          </p:spPr>
        </p:sp>
      </p:grpSp>
      <p:grpSp>
        <p:nvGrpSpPr>
          <p:cNvPr name="Group 40" id="40"/>
          <p:cNvGrpSpPr/>
          <p:nvPr/>
        </p:nvGrpSpPr>
        <p:grpSpPr>
          <a:xfrm rot="0">
            <a:off x="7002961" y="6998941"/>
            <a:ext cx="548078" cy="390525"/>
            <a:chOff x="0" y="0"/>
            <a:chExt cx="730771" cy="5207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730765" cy="520701"/>
            </a:xfrm>
            <a:custGeom>
              <a:avLst/>
              <a:gdLst/>
              <a:ahLst/>
              <a:cxnLst/>
              <a:rect r="r" b="b" t="t" l="l"/>
              <a:pathLst>
                <a:path h="520701" w="730765">
                  <a:moveTo>
                    <a:pt x="0" y="0"/>
                  </a:moveTo>
                  <a:lnTo>
                    <a:pt x="730765" y="0"/>
                  </a:lnTo>
                  <a:lnTo>
                    <a:pt x="730765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1421" t="0" r="-41421" b="0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>
              <a:off x="0" y="9525"/>
              <a:ext cx="730771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71">
                  <a:solidFill>
                    <a:srgbClr val="D98A2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02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7002961" y="7497070"/>
            <a:ext cx="1849593" cy="476250"/>
            <a:chOff x="0" y="0"/>
            <a:chExt cx="2466124" cy="6350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2466123" cy="635000"/>
            </a:xfrm>
            <a:custGeom>
              <a:avLst/>
              <a:gdLst/>
              <a:ahLst/>
              <a:cxnLst/>
              <a:rect r="r" b="b" t="t" l="l"/>
              <a:pathLst>
                <a:path h="635000" w="2466123">
                  <a:moveTo>
                    <a:pt x="0" y="0"/>
                  </a:moveTo>
                  <a:lnTo>
                    <a:pt x="2466123" y="0"/>
                  </a:lnTo>
                  <a:lnTo>
                    <a:pt x="2466123" y="635000"/>
                  </a:lnTo>
                  <a:lnTo>
                    <a:pt x="0" y="635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5673" r="0" b="-25673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0"/>
              <a:ext cx="2466124" cy="6350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791"/>
                </a:lnSpc>
              </a:pPr>
              <a:r>
                <a:rPr lang="en-US" sz="3159" b="true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Solution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1807276" y="7147922"/>
            <a:ext cx="592379" cy="619125"/>
            <a:chOff x="0" y="0"/>
            <a:chExt cx="789838" cy="8255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789840" cy="825499"/>
            </a:xfrm>
            <a:custGeom>
              <a:avLst/>
              <a:gdLst/>
              <a:ahLst/>
              <a:cxnLst/>
              <a:rect r="r" b="b" t="t" l="l"/>
              <a:pathLst>
                <a:path h="825499" w="789840">
                  <a:moveTo>
                    <a:pt x="0" y="0"/>
                  </a:moveTo>
                  <a:lnTo>
                    <a:pt x="789840" y="0"/>
                  </a:lnTo>
                  <a:lnTo>
                    <a:pt x="789840" y="825499"/>
                  </a:lnTo>
                  <a:lnTo>
                    <a:pt x="0" y="8254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4096" t="0" r="-84096" b="0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>
              <a:off x="0" y="0"/>
              <a:ext cx="789838" cy="825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151"/>
                </a:lnSpc>
              </a:pPr>
              <a:r>
                <a:rPr lang="en-US" sz="3459">
                  <a:solidFill>
                    <a:srgbClr val="D98A21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→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2380862" y="6672262"/>
            <a:ext cx="4914900" cy="1571625"/>
            <a:chOff x="0" y="0"/>
            <a:chExt cx="6553200" cy="20955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6553200" cy="2095500"/>
            </a:xfrm>
            <a:custGeom>
              <a:avLst/>
              <a:gdLst/>
              <a:ahLst/>
              <a:cxnLst/>
              <a:rect r="r" b="b" t="t" l="l"/>
              <a:pathLst>
                <a:path h="2095500" w="6553200">
                  <a:moveTo>
                    <a:pt x="0" y="0"/>
                  </a:moveTo>
                  <a:lnTo>
                    <a:pt x="6553200" y="0"/>
                  </a:lnTo>
                  <a:lnTo>
                    <a:pt x="6553200" y="2095500"/>
                  </a:lnTo>
                  <a:lnTo>
                    <a:pt x="0" y="2095500"/>
                  </a:lnTo>
                  <a:close/>
                </a:path>
              </a:pathLst>
            </a:custGeom>
            <a:solidFill>
              <a:srgbClr val="FFFFFF">
                <a:alpha val="29804"/>
              </a:srgbClr>
            </a:solidFill>
            <a:ln w="28576" cap="sq">
              <a:solidFill>
                <a:srgbClr val="18344C"/>
              </a:solidFill>
              <a:prstDash val="solid"/>
              <a:miter/>
            </a:ln>
          </p:spPr>
        </p:sp>
      </p:grpSp>
      <p:grpSp>
        <p:nvGrpSpPr>
          <p:cNvPr name="Group 51" id="51"/>
          <p:cNvGrpSpPr/>
          <p:nvPr/>
        </p:nvGrpSpPr>
        <p:grpSpPr>
          <a:xfrm rot="0">
            <a:off x="12697273" y="6998941"/>
            <a:ext cx="548078" cy="390525"/>
            <a:chOff x="0" y="0"/>
            <a:chExt cx="730771" cy="5207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730765" cy="520701"/>
            </a:xfrm>
            <a:custGeom>
              <a:avLst/>
              <a:gdLst/>
              <a:ahLst/>
              <a:cxnLst/>
              <a:rect r="r" b="b" t="t" l="l"/>
              <a:pathLst>
                <a:path h="520701" w="730765">
                  <a:moveTo>
                    <a:pt x="0" y="0"/>
                  </a:moveTo>
                  <a:lnTo>
                    <a:pt x="730765" y="0"/>
                  </a:lnTo>
                  <a:lnTo>
                    <a:pt x="730765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1421" t="0" r="-41421" b="0"/>
              </a:stretch>
            </a:blipFill>
          </p:spPr>
        </p:sp>
        <p:sp>
          <p:nvSpPr>
            <p:cNvPr name="TextBox 53" id="53"/>
            <p:cNvSpPr txBox="true"/>
            <p:nvPr/>
          </p:nvSpPr>
          <p:spPr>
            <a:xfrm>
              <a:off x="0" y="9525"/>
              <a:ext cx="730771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71">
                  <a:solidFill>
                    <a:srgbClr val="D98A2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03</a:t>
              </a:r>
            </a:p>
          </p:txBody>
        </p:sp>
      </p:grpSp>
      <p:grpSp>
        <p:nvGrpSpPr>
          <p:cNvPr name="Group 54" id="54"/>
          <p:cNvGrpSpPr/>
          <p:nvPr/>
        </p:nvGrpSpPr>
        <p:grpSpPr>
          <a:xfrm rot="0">
            <a:off x="12697273" y="7497070"/>
            <a:ext cx="2000307" cy="476250"/>
            <a:chOff x="0" y="0"/>
            <a:chExt cx="2667076" cy="63500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2667080" cy="635000"/>
            </a:xfrm>
            <a:custGeom>
              <a:avLst/>
              <a:gdLst/>
              <a:ahLst/>
              <a:cxnLst/>
              <a:rect r="r" b="b" t="t" l="l"/>
              <a:pathLst>
                <a:path h="635000" w="2667080">
                  <a:moveTo>
                    <a:pt x="0" y="0"/>
                  </a:moveTo>
                  <a:lnTo>
                    <a:pt x="2667080" y="0"/>
                  </a:lnTo>
                  <a:lnTo>
                    <a:pt x="2667080" y="635000"/>
                  </a:lnTo>
                  <a:lnTo>
                    <a:pt x="0" y="635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839" r="0" b="-31839"/>
              </a:stretch>
            </a:blipFill>
          </p:spPr>
        </p:sp>
        <p:sp>
          <p:nvSpPr>
            <p:cNvPr name="TextBox 56" id="56"/>
            <p:cNvSpPr txBox="true"/>
            <p:nvPr/>
          </p:nvSpPr>
          <p:spPr>
            <a:xfrm>
              <a:off x="0" y="0"/>
              <a:ext cx="2667076" cy="6350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791"/>
                </a:lnSpc>
              </a:pPr>
              <a:r>
                <a:rPr lang="en-US" sz="3159" b="true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Outcome</a:t>
              </a:r>
            </a:p>
          </p:txBody>
        </p:sp>
      </p:grpSp>
      <p:grpSp>
        <p:nvGrpSpPr>
          <p:cNvPr name="Group 57" id="57"/>
          <p:cNvGrpSpPr/>
          <p:nvPr/>
        </p:nvGrpSpPr>
        <p:grpSpPr>
          <a:xfrm rot="0">
            <a:off x="11049076" y="2970686"/>
            <a:ext cx="6248400" cy="2905125"/>
            <a:chOff x="0" y="0"/>
            <a:chExt cx="8331200" cy="3873500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8331200" cy="3873500"/>
            </a:xfrm>
            <a:custGeom>
              <a:avLst/>
              <a:gdLst/>
              <a:ahLst/>
              <a:cxnLst/>
              <a:rect r="r" b="b" t="t" l="l"/>
              <a:pathLst>
                <a:path h="3873500" w="8331200">
                  <a:moveTo>
                    <a:pt x="0" y="0"/>
                  </a:moveTo>
                  <a:lnTo>
                    <a:pt x="8331200" y="0"/>
                  </a:lnTo>
                  <a:lnTo>
                    <a:pt x="8331200" y="3873500"/>
                  </a:lnTo>
                  <a:lnTo>
                    <a:pt x="0" y="3873500"/>
                  </a:lnTo>
                  <a:close/>
                </a:path>
              </a:pathLst>
            </a:custGeom>
            <a:solidFill>
              <a:srgbClr val="FFFFFF">
                <a:alpha val="12157"/>
              </a:srgbClr>
            </a:solidFill>
            <a:ln w="28576" cap="sq">
              <a:solidFill>
                <a:srgbClr val="17314D"/>
              </a:solidFill>
              <a:prstDash val="dash"/>
              <a:miter/>
            </a:ln>
          </p:spPr>
        </p:sp>
      </p:grpSp>
      <p:grpSp>
        <p:nvGrpSpPr>
          <p:cNvPr name="Group 59" id="59"/>
          <p:cNvGrpSpPr/>
          <p:nvPr/>
        </p:nvGrpSpPr>
        <p:grpSpPr>
          <a:xfrm rot="0">
            <a:off x="11495189" y="3423495"/>
            <a:ext cx="5295605" cy="390525"/>
            <a:chOff x="0" y="0"/>
            <a:chExt cx="7060806" cy="520700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7060802" cy="520701"/>
            </a:xfrm>
            <a:custGeom>
              <a:avLst/>
              <a:gdLst/>
              <a:ahLst/>
              <a:cxnLst/>
              <a:rect r="r" b="b" t="t" l="l"/>
              <a:pathLst>
                <a:path h="520701" w="7060802">
                  <a:moveTo>
                    <a:pt x="0" y="0"/>
                  </a:moveTo>
                  <a:lnTo>
                    <a:pt x="7060802" y="0"/>
                  </a:lnTo>
                  <a:lnTo>
                    <a:pt x="7060802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4220" r="0" b="-214220"/>
              </a:stretch>
            </a:blipFill>
          </p:spPr>
        </p:sp>
        <p:sp>
          <p:nvSpPr>
            <p:cNvPr name="TextBox 61" id="61"/>
            <p:cNvSpPr txBox="true"/>
            <p:nvPr/>
          </p:nvSpPr>
          <p:spPr>
            <a:xfrm>
              <a:off x="0" y="9525"/>
              <a:ext cx="7060806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302">
                  <a:solidFill>
                    <a:srgbClr val="667989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PRODUCT / SERVICE FLOW</a:t>
              </a: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11487226" y="3813496"/>
            <a:ext cx="5372100" cy="1000125"/>
            <a:chOff x="0" y="0"/>
            <a:chExt cx="7162800" cy="1333500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7162800" cy="1333500"/>
            </a:xfrm>
            <a:custGeom>
              <a:avLst/>
              <a:gdLst/>
              <a:ahLst/>
              <a:cxnLst/>
              <a:rect r="r" b="b" t="t" l="l"/>
              <a:pathLst>
                <a:path h="1333500" w="7162800">
                  <a:moveTo>
                    <a:pt x="0" y="0"/>
                  </a:moveTo>
                  <a:lnTo>
                    <a:pt x="7162800" y="0"/>
                  </a:lnTo>
                  <a:lnTo>
                    <a:pt x="7162800" y="1333500"/>
                  </a:lnTo>
                  <a:lnTo>
                    <a:pt x="0" y="1333500"/>
                  </a:lnTo>
                  <a:close/>
                </a:path>
              </a:pathLst>
            </a:custGeom>
            <a:solidFill>
              <a:srgbClr val="1A334D">
                <a:alpha val="0"/>
              </a:srgbClr>
            </a:solidFill>
            <a:ln w="19050" cap="sq">
              <a:solidFill>
                <a:srgbClr val="19324B"/>
              </a:solidFill>
              <a:prstDash val="solid"/>
              <a:miter/>
            </a:ln>
          </p:spPr>
        </p:sp>
      </p:grpSp>
      <p:grpSp>
        <p:nvGrpSpPr>
          <p:cNvPr name="Group 64" id="64"/>
          <p:cNvGrpSpPr/>
          <p:nvPr/>
        </p:nvGrpSpPr>
        <p:grpSpPr>
          <a:xfrm rot="0">
            <a:off x="11815762" y="3935168"/>
            <a:ext cx="3324654" cy="400050"/>
            <a:chOff x="0" y="0"/>
            <a:chExt cx="4432872" cy="533400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4432875" cy="533400"/>
            </a:xfrm>
            <a:custGeom>
              <a:avLst/>
              <a:gdLst/>
              <a:ahLst/>
              <a:cxnLst/>
              <a:rect r="r" b="b" t="t" l="l"/>
              <a:pathLst>
                <a:path h="533400" w="4432875">
                  <a:moveTo>
                    <a:pt x="0" y="0"/>
                  </a:moveTo>
                  <a:lnTo>
                    <a:pt x="4432875" y="0"/>
                  </a:lnTo>
                  <a:lnTo>
                    <a:pt x="4432875" y="533400"/>
                  </a:lnTo>
                  <a:lnTo>
                    <a:pt x="0" y="533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1932" r="0" b="-111932"/>
              </a:stretch>
            </a:blip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9525"/>
              <a:ext cx="4432872" cy="542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88"/>
                </a:lnSpc>
              </a:pPr>
              <a:r>
                <a:rPr lang="en-US" sz="2240">
                  <a:solidFill>
                    <a:srgbClr val="6A7680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Show the three short</a:t>
              </a: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14853342" y="3935168"/>
            <a:ext cx="2340445" cy="400050"/>
            <a:chOff x="0" y="0"/>
            <a:chExt cx="3120593" cy="533400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3120589" cy="533400"/>
            </a:xfrm>
            <a:custGeom>
              <a:avLst/>
              <a:gdLst/>
              <a:ahLst/>
              <a:cxnLst/>
              <a:rect r="r" b="b" t="t" l="l"/>
              <a:pathLst>
                <a:path h="533400" w="3120589">
                  <a:moveTo>
                    <a:pt x="0" y="0"/>
                  </a:moveTo>
                  <a:lnTo>
                    <a:pt x="3120589" y="0"/>
                  </a:lnTo>
                  <a:lnTo>
                    <a:pt x="3120589" y="533400"/>
                  </a:lnTo>
                  <a:lnTo>
                    <a:pt x="0" y="533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3994" r="0" b="-63994"/>
              </a:stretch>
            </a:blip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9525"/>
              <a:ext cx="3120593" cy="542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88"/>
                </a:lnSpc>
              </a:pPr>
              <a:r>
                <a:rPr lang="en-US" sz="2240">
                  <a:solidFill>
                    <a:srgbClr val="6A7680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of the solution</a:t>
              </a: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12739983" y="4275382"/>
            <a:ext cx="921487" cy="400050"/>
            <a:chOff x="0" y="0"/>
            <a:chExt cx="1228649" cy="533400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1228645" cy="533400"/>
            </a:xfrm>
            <a:custGeom>
              <a:avLst/>
              <a:gdLst/>
              <a:ahLst/>
              <a:cxnLst/>
              <a:rect r="r" b="b" t="t" l="l"/>
              <a:pathLst>
                <a:path h="533400" w="1228645">
                  <a:moveTo>
                    <a:pt x="0" y="0"/>
                  </a:moveTo>
                  <a:lnTo>
                    <a:pt x="1228645" y="0"/>
                  </a:lnTo>
                  <a:lnTo>
                    <a:pt x="1228645" y="533400"/>
                  </a:lnTo>
                  <a:lnTo>
                    <a:pt x="0" y="533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701" t="0" r="-5701" b="0"/>
              </a:stretch>
            </a:blipFill>
          </p:spPr>
        </p:sp>
        <p:sp>
          <p:nvSpPr>
            <p:cNvPr name="TextBox 72" id="72"/>
            <p:cNvSpPr txBox="true"/>
            <p:nvPr/>
          </p:nvSpPr>
          <p:spPr>
            <a:xfrm>
              <a:off x="0" y="-9525"/>
              <a:ext cx="1228649" cy="542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88"/>
                </a:lnSpc>
              </a:pPr>
              <a:r>
                <a:rPr lang="en-US" sz="2240">
                  <a:solidFill>
                    <a:srgbClr val="6A7680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steps</a:t>
              </a:r>
            </a:p>
          </p:txBody>
        </p:sp>
      </p:grpSp>
      <p:grpSp>
        <p:nvGrpSpPr>
          <p:cNvPr name="Group 73" id="73"/>
          <p:cNvGrpSpPr/>
          <p:nvPr/>
        </p:nvGrpSpPr>
        <p:grpSpPr>
          <a:xfrm rot="0">
            <a:off x="15444045" y="4275382"/>
            <a:ext cx="804434" cy="400050"/>
            <a:chOff x="0" y="0"/>
            <a:chExt cx="1072578" cy="533400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1072573" cy="533400"/>
            </a:xfrm>
            <a:custGeom>
              <a:avLst/>
              <a:gdLst/>
              <a:ahLst/>
              <a:cxnLst/>
              <a:rect r="r" b="b" t="t" l="l"/>
              <a:pathLst>
                <a:path h="533400" w="1072573">
                  <a:moveTo>
                    <a:pt x="0" y="0"/>
                  </a:moveTo>
                  <a:lnTo>
                    <a:pt x="1072573" y="0"/>
                  </a:lnTo>
                  <a:lnTo>
                    <a:pt x="1072573" y="533400"/>
                  </a:lnTo>
                  <a:lnTo>
                    <a:pt x="0" y="533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3806" t="0" r="-13806" b="0"/>
              </a:stretch>
            </a:blipFill>
          </p:spPr>
        </p:sp>
        <p:sp>
          <p:nvSpPr>
            <p:cNvPr name="TextBox 75" id="75"/>
            <p:cNvSpPr txBox="true"/>
            <p:nvPr/>
          </p:nvSpPr>
          <p:spPr>
            <a:xfrm>
              <a:off x="0" y="-9525"/>
              <a:ext cx="1072578" cy="542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88"/>
                </a:lnSpc>
              </a:pPr>
              <a:r>
                <a:rPr lang="en-US" sz="2240">
                  <a:solidFill>
                    <a:srgbClr val="6A7680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here</a:t>
              </a:r>
            </a:p>
          </p:txBody>
        </p:sp>
      </p:grpSp>
      <p:grpSp>
        <p:nvGrpSpPr>
          <p:cNvPr name="Group 76" id="76"/>
          <p:cNvGrpSpPr/>
          <p:nvPr/>
        </p:nvGrpSpPr>
        <p:grpSpPr>
          <a:xfrm rot="0">
            <a:off x="11495189" y="4763691"/>
            <a:ext cx="5918406" cy="390525"/>
            <a:chOff x="0" y="0"/>
            <a:chExt cx="7891208" cy="520700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7891205" cy="520701"/>
            </a:xfrm>
            <a:custGeom>
              <a:avLst/>
              <a:gdLst/>
              <a:ahLst/>
              <a:cxnLst/>
              <a:rect r="r" b="b" t="t" l="l"/>
              <a:pathLst>
                <a:path h="520701" w="7891205">
                  <a:moveTo>
                    <a:pt x="0" y="0"/>
                  </a:moveTo>
                  <a:lnTo>
                    <a:pt x="7891205" y="0"/>
                  </a:lnTo>
                  <a:lnTo>
                    <a:pt x="7891205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5295" r="0" b="-245294"/>
              </a:stretch>
            </a:blipFill>
          </p:spPr>
        </p:sp>
        <p:sp>
          <p:nvSpPr>
            <p:cNvPr name="TextBox 78" id="78"/>
            <p:cNvSpPr txBox="true"/>
            <p:nvPr/>
          </p:nvSpPr>
          <p:spPr>
            <a:xfrm>
              <a:off x="0" y="9525"/>
              <a:ext cx="7891208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sz="2160" i="true">
                  <a:solidFill>
                    <a:srgbClr val="6A7680"/>
                  </a:solidFill>
                  <a:latin typeface="Source Sans 3 Italics"/>
                  <a:ea typeface="Source Sans 3 Italics"/>
                  <a:cs typeface="Source Sans 3 Italics"/>
                  <a:sym typeface="Source Sans 3 Italics"/>
                </a:rPr>
                <a:t>Image: a simple product or service flow</a:t>
              </a:r>
            </a:p>
          </p:txBody>
        </p:sp>
      </p:grpSp>
      <p:grpSp>
        <p:nvGrpSpPr>
          <p:cNvPr name="Group 79" id="79"/>
          <p:cNvGrpSpPr/>
          <p:nvPr/>
        </p:nvGrpSpPr>
        <p:grpSpPr>
          <a:xfrm rot="0">
            <a:off x="11495189" y="5079054"/>
            <a:ext cx="5838111" cy="390525"/>
            <a:chOff x="0" y="0"/>
            <a:chExt cx="7784147" cy="520700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0" y="0"/>
              <a:ext cx="7784147" cy="520701"/>
            </a:xfrm>
            <a:custGeom>
              <a:avLst/>
              <a:gdLst/>
              <a:ahLst/>
              <a:cxnLst/>
              <a:rect r="r" b="b" t="t" l="l"/>
              <a:pathLst>
                <a:path h="520701" w="7784147">
                  <a:moveTo>
                    <a:pt x="0" y="0"/>
                  </a:moveTo>
                  <a:lnTo>
                    <a:pt x="7784147" y="0"/>
                  </a:lnTo>
                  <a:lnTo>
                    <a:pt x="7784147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1288" r="0" b="-241288"/>
              </a:stretch>
            </a:blipFill>
          </p:spPr>
        </p:sp>
        <p:sp>
          <p:nvSpPr>
            <p:cNvPr name="TextBox 81" id="81"/>
            <p:cNvSpPr txBox="true"/>
            <p:nvPr/>
          </p:nvSpPr>
          <p:spPr>
            <a:xfrm>
              <a:off x="0" y="9525"/>
              <a:ext cx="7784147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sz="2160" i="true">
                  <a:solidFill>
                    <a:srgbClr val="6A7680"/>
                  </a:solidFill>
                  <a:latin typeface="Source Sans 3 Italics"/>
                  <a:ea typeface="Source Sans 3 Italics"/>
                  <a:cs typeface="Source Sans 3 Italics"/>
                  <a:sym typeface="Source Sans 3 Italics"/>
                </a:rPr>
                <a:t>showing input, solution, and outcome.</a:t>
              </a:r>
            </a:p>
          </p:txBody>
        </p:sp>
      </p:grpSp>
      <p:grpSp>
        <p:nvGrpSpPr>
          <p:cNvPr name="Group 82" id="82"/>
          <p:cNvGrpSpPr/>
          <p:nvPr/>
        </p:nvGrpSpPr>
        <p:grpSpPr>
          <a:xfrm rot="0">
            <a:off x="1005783" y="8445103"/>
            <a:ext cx="6667157" cy="390525"/>
            <a:chOff x="0" y="0"/>
            <a:chExt cx="8889543" cy="520700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0" y="0"/>
              <a:ext cx="8889544" cy="520701"/>
            </a:xfrm>
            <a:custGeom>
              <a:avLst/>
              <a:gdLst/>
              <a:ahLst/>
              <a:cxnLst/>
              <a:rect r="r" b="b" t="t" l="l"/>
              <a:pathLst>
                <a:path h="520701" w="8889544">
                  <a:moveTo>
                    <a:pt x="0" y="0"/>
                  </a:moveTo>
                  <a:lnTo>
                    <a:pt x="8889544" y="0"/>
                  </a:lnTo>
                  <a:lnTo>
                    <a:pt x="8889544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82653" r="0" b="-282653"/>
              </a:stretch>
            </a:blipFill>
          </p:spPr>
        </p:sp>
        <p:sp>
          <p:nvSpPr>
            <p:cNvPr name="TextBox 84" id="84"/>
            <p:cNvSpPr txBox="true"/>
            <p:nvPr/>
          </p:nvSpPr>
          <p:spPr>
            <a:xfrm>
              <a:off x="0" y="9525"/>
              <a:ext cx="8889543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302">
                  <a:solidFill>
                    <a:srgbClr val="6A7680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HOW IT WORKS: [3 SHORT STEPS]</a:t>
              </a:r>
            </a:p>
          </p:txBody>
        </p:sp>
      </p:grpSp>
      <p:grpSp>
        <p:nvGrpSpPr>
          <p:cNvPr name="Group 85" id="85"/>
          <p:cNvGrpSpPr/>
          <p:nvPr/>
        </p:nvGrpSpPr>
        <p:grpSpPr>
          <a:xfrm rot="0">
            <a:off x="1005783" y="9556109"/>
            <a:ext cx="3656276" cy="390525"/>
            <a:chOff x="0" y="0"/>
            <a:chExt cx="4875035" cy="520700"/>
          </a:xfrm>
        </p:grpSpPr>
        <p:sp>
          <p:nvSpPr>
            <p:cNvPr name="Freeform 86" id="86"/>
            <p:cNvSpPr/>
            <p:nvPr/>
          </p:nvSpPr>
          <p:spPr>
            <a:xfrm flipH="false" flipV="false" rot="0">
              <a:off x="0" y="0"/>
              <a:ext cx="4875035" cy="520701"/>
            </a:xfrm>
            <a:custGeom>
              <a:avLst/>
              <a:gdLst/>
              <a:ahLst/>
              <a:cxnLst/>
              <a:rect r="r" b="b" t="t" l="l"/>
              <a:pathLst>
                <a:path h="520701" w="4875035">
                  <a:moveTo>
                    <a:pt x="0" y="0"/>
                  </a:moveTo>
                  <a:lnTo>
                    <a:pt x="4875035" y="0"/>
                  </a:lnTo>
                  <a:lnTo>
                    <a:pt x="4875035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2427" r="0" b="-132427"/>
              </a:stretch>
            </a:blipFill>
          </p:spPr>
        </p:sp>
        <p:sp>
          <p:nvSpPr>
            <p:cNvPr name="TextBox 87" id="87"/>
            <p:cNvSpPr txBox="true"/>
            <p:nvPr/>
          </p:nvSpPr>
          <p:spPr>
            <a:xfrm>
              <a:off x="0" y="9525"/>
              <a:ext cx="4875035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08">
                  <a:solidFill>
                    <a:srgbClr val="6A7680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NEXTECH 2.0 · NMIET</a:t>
              </a:r>
            </a:p>
          </p:txBody>
        </p:sp>
      </p:grpSp>
      <p:grpSp>
        <p:nvGrpSpPr>
          <p:cNvPr name="Group 88" id="88"/>
          <p:cNvGrpSpPr/>
          <p:nvPr/>
        </p:nvGrpSpPr>
        <p:grpSpPr>
          <a:xfrm rot="0">
            <a:off x="16419166" y="9556109"/>
            <a:ext cx="1236269" cy="390525"/>
            <a:chOff x="0" y="0"/>
            <a:chExt cx="1648358" cy="520700"/>
          </a:xfrm>
        </p:grpSpPr>
        <p:sp>
          <p:nvSpPr>
            <p:cNvPr name="Freeform 89" id="89"/>
            <p:cNvSpPr/>
            <p:nvPr/>
          </p:nvSpPr>
          <p:spPr>
            <a:xfrm flipH="false" flipV="false" rot="0">
              <a:off x="0" y="0"/>
              <a:ext cx="1648360" cy="520701"/>
            </a:xfrm>
            <a:custGeom>
              <a:avLst/>
              <a:gdLst/>
              <a:ahLst/>
              <a:cxnLst/>
              <a:rect r="r" b="b" t="t" l="l"/>
              <a:pathLst>
                <a:path h="520701" w="1648360">
                  <a:moveTo>
                    <a:pt x="0" y="0"/>
                  </a:moveTo>
                  <a:lnTo>
                    <a:pt x="1648360" y="0"/>
                  </a:lnTo>
                  <a:lnTo>
                    <a:pt x="1648360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682" r="0" b="-11682"/>
              </a:stretch>
            </a:blipFill>
          </p:spPr>
        </p:sp>
        <p:sp>
          <p:nvSpPr>
            <p:cNvPr name="TextBox 90" id="90"/>
            <p:cNvSpPr txBox="true"/>
            <p:nvPr/>
          </p:nvSpPr>
          <p:spPr>
            <a:xfrm>
              <a:off x="0" y="9525"/>
              <a:ext cx="1648358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08">
                  <a:solidFill>
                    <a:srgbClr val="6A7680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03 / 10</a:t>
              </a:r>
            </a:p>
          </p:txBody>
        </p:sp>
      </p:grpSp>
      <p:grpSp>
        <p:nvGrpSpPr>
          <p:cNvPr name="Group 91" id="91"/>
          <p:cNvGrpSpPr/>
          <p:nvPr/>
        </p:nvGrpSpPr>
        <p:grpSpPr>
          <a:xfrm rot="0">
            <a:off x="1004888" y="1139133"/>
            <a:ext cx="16278225" cy="19050"/>
            <a:chOff x="0" y="0"/>
            <a:chExt cx="21704300" cy="25400"/>
          </a:xfrm>
        </p:grpSpPr>
        <p:sp>
          <p:nvSpPr>
            <p:cNvPr name="Freeform 92" id="92"/>
            <p:cNvSpPr/>
            <p:nvPr/>
          </p:nvSpPr>
          <p:spPr>
            <a:xfrm flipH="false" flipV="false" rot="0">
              <a:off x="0" y="0"/>
              <a:ext cx="21704300" cy="25400"/>
            </a:xfrm>
            <a:custGeom>
              <a:avLst/>
              <a:gdLst/>
              <a:ahLst/>
              <a:cxnLst/>
              <a:rect r="r" b="b" t="t" l="l"/>
              <a:pathLst>
                <a:path h="25400" w="21704300">
                  <a:moveTo>
                    <a:pt x="0" y="0"/>
                  </a:moveTo>
                  <a:lnTo>
                    <a:pt x="21704300" y="0"/>
                  </a:lnTo>
                  <a:lnTo>
                    <a:pt x="2170430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19324B">
                <a:alpha val="3922"/>
              </a:srgbClr>
            </a:solidFill>
          </p:spPr>
        </p:sp>
      </p:grpSp>
      <p:sp>
        <p:nvSpPr>
          <p:cNvPr name="Freeform 93" id="93"/>
          <p:cNvSpPr/>
          <p:nvPr/>
        </p:nvSpPr>
        <p:spPr>
          <a:xfrm flipH="false" flipV="false" rot="0">
            <a:off x="57150" y="9525"/>
            <a:ext cx="1570323" cy="1039105"/>
          </a:xfrm>
          <a:custGeom>
            <a:avLst/>
            <a:gdLst/>
            <a:ahLst/>
            <a:cxnLst/>
            <a:rect r="r" b="b" t="t" l="l"/>
            <a:pathLst>
              <a:path h="1039105" w="1570323">
                <a:moveTo>
                  <a:pt x="0" y="0"/>
                </a:moveTo>
                <a:lnTo>
                  <a:pt x="1570323" y="0"/>
                </a:lnTo>
                <a:lnTo>
                  <a:pt x="1570323" y="1039105"/>
                </a:lnTo>
                <a:lnTo>
                  <a:pt x="0" y="10391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-51122"/>
            </a:stretch>
          </a:blipFill>
        </p:spPr>
      </p:sp>
      <p:grpSp>
        <p:nvGrpSpPr>
          <p:cNvPr name="Group 94" id="94"/>
          <p:cNvGrpSpPr/>
          <p:nvPr/>
        </p:nvGrpSpPr>
        <p:grpSpPr>
          <a:xfrm rot="0">
            <a:off x="8896441" y="375073"/>
            <a:ext cx="207992" cy="590769"/>
            <a:chOff x="0" y="0"/>
            <a:chExt cx="439332" cy="1247853"/>
          </a:xfrm>
        </p:grpSpPr>
        <p:sp>
          <p:nvSpPr>
            <p:cNvPr name="Freeform 95" id="95"/>
            <p:cNvSpPr/>
            <p:nvPr/>
          </p:nvSpPr>
          <p:spPr>
            <a:xfrm flipH="false" flipV="false" rot="0">
              <a:off x="0" y="0"/>
              <a:ext cx="439332" cy="1247853"/>
            </a:xfrm>
            <a:custGeom>
              <a:avLst/>
              <a:gdLst/>
              <a:ahLst/>
              <a:cxnLst/>
              <a:rect r="r" b="b" t="t" l="l"/>
              <a:pathLst>
                <a:path h="1247853" w="439332">
                  <a:moveTo>
                    <a:pt x="219666" y="0"/>
                  </a:moveTo>
                  <a:lnTo>
                    <a:pt x="219666" y="0"/>
                  </a:lnTo>
                  <a:cubicBezTo>
                    <a:pt x="277925" y="0"/>
                    <a:pt x="333798" y="23143"/>
                    <a:pt x="374994" y="64339"/>
                  </a:cubicBezTo>
                  <a:cubicBezTo>
                    <a:pt x="416189" y="105534"/>
                    <a:pt x="439332" y="161407"/>
                    <a:pt x="439332" y="219666"/>
                  </a:cubicBezTo>
                  <a:lnTo>
                    <a:pt x="439332" y="1028187"/>
                  </a:lnTo>
                  <a:cubicBezTo>
                    <a:pt x="439332" y="1149506"/>
                    <a:pt x="340985" y="1247853"/>
                    <a:pt x="219666" y="1247853"/>
                  </a:cubicBezTo>
                  <a:lnTo>
                    <a:pt x="219666" y="1247853"/>
                  </a:lnTo>
                  <a:cubicBezTo>
                    <a:pt x="98348" y="1247853"/>
                    <a:pt x="0" y="1149506"/>
                    <a:pt x="0" y="1028187"/>
                  </a:cubicBezTo>
                  <a:lnTo>
                    <a:pt x="0" y="219666"/>
                  </a:lnTo>
                  <a:cubicBezTo>
                    <a:pt x="0" y="98348"/>
                    <a:pt x="98348" y="0"/>
                    <a:pt x="21966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96" id="96"/>
            <p:cNvSpPr txBox="true"/>
            <p:nvPr/>
          </p:nvSpPr>
          <p:spPr>
            <a:xfrm>
              <a:off x="0" y="-38100"/>
              <a:ext cx="439332" cy="128595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7" id="97"/>
          <p:cNvGrpSpPr/>
          <p:nvPr/>
        </p:nvGrpSpPr>
        <p:grpSpPr>
          <a:xfrm rot="-2356061">
            <a:off x="9063061" y="293834"/>
            <a:ext cx="215150" cy="740850"/>
            <a:chOff x="0" y="0"/>
            <a:chExt cx="454451" cy="1564863"/>
          </a:xfrm>
        </p:grpSpPr>
        <p:sp>
          <p:nvSpPr>
            <p:cNvPr name="Freeform 98" id="98"/>
            <p:cNvSpPr/>
            <p:nvPr/>
          </p:nvSpPr>
          <p:spPr>
            <a:xfrm flipH="false" flipV="false" rot="0">
              <a:off x="0" y="0"/>
              <a:ext cx="454451" cy="1564863"/>
            </a:xfrm>
            <a:custGeom>
              <a:avLst/>
              <a:gdLst/>
              <a:ahLst/>
              <a:cxnLst/>
              <a:rect r="r" b="b" t="t" l="l"/>
              <a:pathLst>
                <a:path h="156486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337638"/>
                  </a:lnTo>
                  <a:cubicBezTo>
                    <a:pt x="454451" y="1397902"/>
                    <a:pt x="430512" y="1455698"/>
                    <a:pt x="387898" y="1498311"/>
                  </a:cubicBezTo>
                  <a:cubicBezTo>
                    <a:pt x="345285" y="1540924"/>
                    <a:pt x="287490" y="1564863"/>
                    <a:pt x="227226" y="1564863"/>
                  </a:cubicBezTo>
                  <a:lnTo>
                    <a:pt x="227226" y="1564863"/>
                  </a:lnTo>
                  <a:cubicBezTo>
                    <a:pt x="166962" y="1564863"/>
                    <a:pt x="109166" y="1540924"/>
                    <a:pt x="66553" y="1498311"/>
                  </a:cubicBezTo>
                  <a:cubicBezTo>
                    <a:pt x="23940" y="1455698"/>
                    <a:pt x="0" y="1397902"/>
                    <a:pt x="0" y="1337638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99" id="99"/>
            <p:cNvSpPr txBox="true"/>
            <p:nvPr/>
          </p:nvSpPr>
          <p:spPr>
            <a:xfrm>
              <a:off x="0" y="-38100"/>
              <a:ext cx="454451" cy="160296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0" id="100"/>
          <p:cNvGrpSpPr/>
          <p:nvPr/>
        </p:nvGrpSpPr>
        <p:grpSpPr>
          <a:xfrm rot="0">
            <a:off x="9234096" y="344685"/>
            <a:ext cx="215150" cy="629570"/>
            <a:chOff x="0" y="0"/>
            <a:chExt cx="454451" cy="1329813"/>
          </a:xfrm>
        </p:grpSpPr>
        <p:sp>
          <p:nvSpPr>
            <p:cNvPr name="Freeform 101" id="101"/>
            <p:cNvSpPr/>
            <p:nvPr/>
          </p:nvSpPr>
          <p:spPr>
            <a:xfrm flipH="false" flipV="false" rot="0">
              <a:off x="0" y="0"/>
              <a:ext cx="454451" cy="1329813"/>
            </a:xfrm>
            <a:custGeom>
              <a:avLst/>
              <a:gdLst/>
              <a:ahLst/>
              <a:cxnLst/>
              <a:rect r="r" b="b" t="t" l="l"/>
              <a:pathLst>
                <a:path h="132981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102587"/>
                  </a:lnTo>
                  <a:cubicBezTo>
                    <a:pt x="454451" y="1162851"/>
                    <a:pt x="430512" y="1220647"/>
                    <a:pt x="387898" y="1263260"/>
                  </a:cubicBezTo>
                  <a:cubicBezTo>
                    <a:pt x="345285" y="1305873"/>
                    <a:pt x="287490" y="1329813"/>
                    <a:pt x="227226" y="1329813"/>
                  </a:cubicBezTo>
                  <a:lnTo>
                    <a:pt x="227226" y="1329813"/>
                  </a:lnTo>
                  <a:cubicBezTo>
                    <a:pt x="166962" y="1329813"/>
                    <a:pt x="109166" y="1305873"/>
                    <a:pt x="66553" y="1263260"/>
                  </a:cubicBezTo>
                  <a:cubicBezTo>
                    <a:pt x="23940" y="1220647"/>
                    <a:pt x="0" y="1162851"/>
                    <a:pt x="0" y="1102587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02" id="102"/>
            <p:cNvSpPr txBox="true"/>
            <p:nvPr/>
          </p:nvSpPr>
          <p:spPr>
            <a:xfrm>
              <a:off x="0" y="-38100"/>
              <a:ext cx="454451" cy="136791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3" id="103"/>
          <p:cNvGrpSpPr/>
          <p:nvPr/>
        </p:nvGrpSpPr>
        <p:grpSpPr>
          <a:xfrm rot="5400000">
            <a:off x="9334862" y="241289"/>
            <a:ext cx="182083" cy="383615"/>
            <a:chOff x="0" y="0"/>
            <a:chExt cx="384606" cy="810293"/>
          </a:xfrm>
        </p:grpSpPr>
        <p:sp>
          <p:nvSpPr>
            <p:cNvPr name="Freeform 104" id="104"/>
            <p:cNvSpPr/>
            <p:nvPr/>
          </p:nvSpPr>
          <p:spPr>
            <a:xfrm flipH="false" flipV="false" rot="0">
              <a:off x="0" y="0"/>
              <a:ext cx="384606" cy="810293"/>
            </a:xfrm>
            <a:custGeom>
              <a:avLst/>
              <a:gdLst/>
              <a:ahLst/>
              <a:cxnLst/>
              <a:rect r="r" b="b" t="t" l="l"/>
              <a:pathLst>
                <a:path h="810293" w="384606">
                  <a:moveTo>
                    <a:pt x="192303" y="0"/>
                  </a:moveTo>
                  <a:lnTo>
                    <a:pt x="192303" y="0"/>
                  </a:lnTo>
                  <a:cubicBezTo>
                    <a:pt x="298509" y="0"/>
                    <a:pt x="384606" y="86097"/>
                    <a:pt x="384606" y="192303"/>
                  </a:cubicBezTo>
                  <a:lnTo>
                    <a:pt x="384606" y="617990"/>
                  </a:lnTo>
                  <a:cubicBezTo>
                    <a:pt x="384606" y="724196"/>
                    <a:pt x="298509" y="810293"/>
                    <a:pt x="192303" y="810293"/>
                  </a:cubicBezTo>
                  <a:lnTo>
                    <a:pt x="192303" y="810293"/>
                  </a:lnTo>
                  <a:cubicBezTo>
                    <a:pt x="141301" y="810293"/>
                    <a:pt x="92388" y="790032"/>
                    <a:pt x="56324" y="753968"/>
                  </a:cubicBezTo>
                  <a:cubicBezTo>
                    <a:pt x="20260" y="717905"/>
                    <a:pt x="0" y="668992"/>
                    <a:pt x="0" y="617990"/>
                  </a:cubicBezTo>
                  <a:lnTo>
                    <a:pt x="0" y="192303"/>
                  </a:lnTo>
                  <a:cubicBezTo>
                    <a:pt x="0" y="141301"/>
                    <a:pt x="20260" y="92388"/>
                    <a:pt x="56324" y="56324"/>
                  </a:cubicBezTo>
                  <a:cubicBezTo>
                    <a:pt x="92388" y="20260"/>
                    <a:pt x="141301" y="0"/>
                    <a:pt x="19230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105" id="105"/>
            <p:cNvSpPr txBox="true"/>
            <p:nvPr/>
          </p:nvSpPr>
          <p:spPr>
            <a:xfrm>
              <a:off x="0" y="-38100"/>
              <a:ext cx="384606" cy="84839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6" id="106"/>
          <p:cNvSpPr/>
          <p:nvPr/>
        </p:nvSpPr>
        <p:spPr>
          <a:xfrm flipH="false" flipV="false" rot="0">
            <a:off x="8586229" y="344685"/>
            <a:ext cx="266664" cy="632018"/>
          </a:xfrm>
          <a:custGeom>
            <a:avLst/>
            <a:gdLst/>
            <a:ahLst/>
            <a:cxnLst/>
            <a:rect r="r" b="b" t="t" l="l"/>
            <a:pathLst>
              <a:path h="632018" w="266664">
                <a:moveTo>
                  <a:pt x="0" y="0"/>
                </a:moveTo>
                <a:lnTo>
                  <a:pt x="266665" y="0"/>
                </a:lnTo>
                <a:lnTo>
                  <a:pt x="266665" y="632018"/>
                </a:lnTo>
                <a:lnTo>
                  <a:pt x="0" y="63201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107" id="107"/>
          <p:cNvSpPr/>
          <p:nvPr/>
        </p:nvSpPr>
        <p:spPr>
          <a:xfrm flipH="true" flipV="false" rot="0">
            <a:off x="9652411" y="356561"/>
            <a:ext cx="261653" cy="620141"/>
          </a:xfrm>
          <a:custGeom>
            <a:avLst/>
            <a:gdLst/>
            <a:ahLst/>
            <a:cxnLst/>
            <a:rect r="r" b="b" t="t" l="l"/>
            <a:pathLst>
              <a:path h="620141" w="261653">
                <a:moveTo>
                  <a:pt x="261653" y="0"/>
                </a:moveTo>
                <a:lnTo>
                  <a:pt x="0" y="0"/>
                </a:lnTo>
                <a:lnTo>
                  <a:pt x="0" y="620142"/>
                </a:lnTo>
                <a:lnTo>
                  <a:pt x="261653" y="620142"/>
                </a:lnTo>
                <a:lnTo>
                  <a:pt x="261653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108" id="108"/>
          <p:cNvSpPr/>
          <p:nvPr/>
        </p:nvSpPr>
        <p:spPr>
          <a:xfrm flipH="false" flipV="false" rot="0">
            <a:off x="16223484" y="288488"/>
            <a:ext cx="1758749" cy="751865"/>
          </a:xfrm>
          <a:custGeom>
            <a:avLst/>
            <a:gdLst/>
            <a:ahLst/>
            <a:cxnLst/>
            <a:rect r="r" b="b" t="t" l="l"/>
            <a:pathLst>
              <a:path h="751865" w="1758749">
                <a:moveTo>
                  <a:pt x="0" y="0"/>
                </a:moveTo>
                <a:lnTo>
                  <a:pt x="1758749" y="0"/>
                </a:lnTo>
                <a:lnTo>
                  <a:pt x="1758749" y="751865"/>
                </a:lnTo>
                <a:lnTo>
                  <a:pt x="0" y="75186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7F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05783" y="1501083"/>
            <a:ext cx="3838918" cy="390525"/>
            <a:chOff x="0" y="0"/>
            <a:chExt cx="5118557" cy="5207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118557" cy="520701"/>
            </a:xfrm>
            <a:custGeom>
              <a:avLst/>
              <a:gdLst/>
              <a:ahLst/>
              <a:cxnLst/>
              <a:rect r="r" b="b" t="t" l="l"/>
              <a:pathLst>
                <a:path h="520701" w="5118557">
                  <a:moveTo>
                    <a:pt x="0" y="0"/>
                  </a:moveTo>
                  <a:lnTo>
                    <a:pt x="5118557" y="0"/>
                  </a:lnTo>
                  <a:lnTo>
                    <a:pt x="5118557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1540" r="0" b="-14154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9525"/>
              <a:ext cx="5118557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388">
                  <a:solidFill>
                    <a:srgbClr val="D98A2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03 / DISTINCTION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05783" y="1902466"/>
            <a:ext cx="9960902" cy="914400"/>
            <a:chOff x="0" y="0"/>
            <a:chExt cx="13281203" cy="1219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281203" cy="1219200"/>
            </a:xfrm>
            <a:custGeom>
              <a:avLst/>
              <a:gdLst/>
              <a:ahLst/>
              <a:cxnLst/>
              <a:rect r="r" b="b" t="t" l="l"/>
              <a:pathLst>
                <a:path h="1219200" w="13281203">
                  <a:moveTo>
                    <a:pt x="0" y="0"/>
                  </a:moveTo>
                  <a:lnTo>
                    <a:pt x="13281203" y="0"/>
                  </a:lnTo>
                  <a:lnTo>
                    <a:pt x="13281203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2257" r="0" b="-162257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9525"/>
              <a:ext cx="13281203" cy="1228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75"/>
                </a:lnSpc>
              </a:pPr>
              <a:r>
                <a:rPr lang="en-US" b="true" sz="5979" spc="-120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Innovation &amp; Unique Value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04221" y="2945606"/>
            <a:ext cx="990600" cy="57150"/>
            <a:chOff x="0" y="0"/>
            <a:chExt cx="1320800" cy="762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20800" cy="76200"/>
            </a:xfrm>
            <a:custGeom>
              <a:avLst/>
              <a:gdLst/>
              <a:ahLst/>
              <a:cxnLst/>
              <a:rect r="r" b="b" t="t" l="l"/>
              <a:pathLst>
                <a:path h="76200" w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005783" y="3609975"/>
            <a:ext cx="2780214" cy="390525"/>
            <a:chOff x="0" y="0"/>
            <a:chExt cx="3706952" cy="5207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706952" cy="520701"/>
            </a:xfrm>
            <a:custGeom>
              <a:avLst/>
              <a:gdLst/>
              <a:ahLst/>
              <a:cxnLst/>
              <a:rect r="r" b="b" t="t" l="l"/>
              <a:pathLst>
                <a:path h="520701" w="3706952">
                  <a:moveTo>
                    <a:pt x="0" y="0"/>
                  </a:moveTo>
                  <a:lnTo>
                    <a:pt x="3706952" y="0"/>
                  </a:lnTo>
                  <a:lnTo>
                    <a:pt x="3706952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8717" r="0" b="-88716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9525"/>
              <a:ext cx="3706952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324">
                  <a:solidFill>
                    <a:srgbClr val="657887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WHAT IS NEW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07050" y="4372947"/>
            <a:ext cx="161925" cy="161925"/>
            <a:chOff x="0" y="0"/>
            <a:chExt cx="215900" cy="2159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15900" cy="215900"/>
            </a:xfrm>
            <a:custGeom>
              <a:avLst/>
              <a:gdLst/>
              <a:ahLst/>
              <a:cxnLst/>
              <a:rect r="r" b="b" t="t" l="l"/>
              <a:pathLst>
                <a:path h="215900" w="215900">
                  <a:moveTo>
                    <a:pt x="0" y="107950"/>
                  </a:moveTo>
                  <a:cubicBezTo>
                    <a:pt x="0" y="48387"/>
                    <a:pt x="48387" y="0"/>
                    <a:pt x="107950" y="0"/>
                  </a:cubicBezTo>
                  <a:cubicBezTo>
                    <a:pt x="167513" y="0"/>
                    <a:pt x="215900" y="48387"/>
                    <a:pt x="215900" y="107950"/>
                  </a:cubicBezTo>
                  <a:cubicBezTo>
                    <a:pt x="215900" y="167513"/>
                    <a:pt x="167513" y="215900"/>
                    <a:pt x="107950" y="215900"/>
                  </a:cubicBezTo>
                  <a:cubicBezTo>
                    <a:pt x="48387" y="215900"/>
                    <a:pt x="0" y="167513"/>
                    <a:pt x="0" y="107950"/>
                  </a:cubicBez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371305" y="4210945"/>
            <a:ext cx="7729928" cy="514350"/>
            <a:chOff x="0" y="0"/>
            <a:chExt cx="10306571" cy="685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306565" cy="685800"/>
            </a:xfrm>
            <a:custGeom>
              <a:avLst/>
              <a:gdLst/>
              <a:ahLst/>
              <a:cxnLst/>
              <a:rect r="r" b="b" t="t" l="l"/>
              <a:pathLst>
                <a:path h="685800" w="10306565">
                  <a:moveTo>
                    <a:pt x="0" y="0"/>
                  </a:moveTo>
                  <a:lnTo>
                    <a:pt x="10306565" y="0"/>
                  </a:lnTo>
                  <a:lnTo>
                    <a:pt x="10306565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2831" r="0" b="-242831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10306571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Key innovation: [what is new or better]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007050" y="5113068"/>
            <a:ext cx="161925" cy="161925"/>
            <a:chOff x="0" y="0"/>
            <a:chExt cx="215900" cy="2159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15900" cy="215900"/>
            </a:xfrm>
            <a:custGeom>
              <a:avLst/>
              <a:gdLst/>
              <a:ahLst/>
              <a:cxnLst/>
              <a:rect r="r" b="b" t="t" l="l"/>
              <a:pathLst>
                <a:path h="215900" w="215900">
                  <a:moveTo>
                    <a:pt x="0" y="107950"/>
                  </a:moveTo>
                  <a:cubicBezTo>
                    <a:pt x="0" y="48387"/>
                    <a:pt x="48387" y="0"/>
                    <a:pt x="107950" y="0"/>
                  </a:cubicBezTo>
                  <a:cubicBezTo>
                    <a:pt x="167513" y="0"/>
                    <a:pt x="215900" y="48387"/>
                    <a:pt x="215900" y="107950"/>
                  </a:cubicBezTo>
                  <a:cubicBezTo>
                    <a:pt x="215900" y="167513"/>
                    <a:pt x="167513" y="215900"/>
                    <a:pt x="107950" y="215900"/>
                  </a:cubicBezTo>
                  <a:cubicBezTo>
                    <a:pt x="48387" y="215900"/>
                    <a:pt x="0" y="167513"/>
                    <a:pt x="0" y="107950"/>
                  </a:cubicBez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371305" y="4951066"/>
            <a:ext cx="5800573" cy="514350"/>
            <a:chOff x="0" y="0"/>
            <a:chExt cx="7734097" cy="685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7734102" cy="685800"/>
            </a:xfrm>
            <a:custGeom>
              <a:avLst/>
              <a:gdLst/>
              <a:ahLst/>
              <a:cxnLst/>
              <a:rect r="r" b="b" t="t" l="l"/>
              <a:pathLst>
                <a:path h="685800" w="7734102">
                  <a:moveTo>
                    <a:pt x="0" y="0"/>
                  </a:moveTo>
                  <a:lnTo>
                    <a:pt x="7734102" y="0"/>
                  </a:lnTo>
                  <a:lnTo>
                    <a:pt x="7734102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9742" r="0" b="-169742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0"/>
              <a:ext cx="7734097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Differentiator 1: [short point]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007050" y="5853189"/>
            <a:ext cx="161925" cy="161925"/>
            <a:chOff x="0" y="0"/>
            <a:chExt cx="215900" cy="2159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15900" cy="215900"/>
            </a:xfrm>
            <a:custGeom>
              <a:avLst/>
              <a:gdLst/>
              <a:ahLst/>
              <a:cxnLst/>
              <a:rect r="r" b="b" t="t" l="l"/>
              <a:pathLst>
                <a:path h="215900" w="215900">
                  <a:moveTo>
                    <a:pt x="0" y="107950"/>
                  </a:moveTo>
                  <a:cubicBezTo>
                    <a:pt x="0" y="48387"/>
                    <a:pt x="48387" y="0"/>
                    <a:pt x="107950" y="0"/>
                  </a:cubicBezTo>
                  <a:cubicBezTo>
                    <a:pt x="167513" y="0"/>
                    <a:pt x="215900" y="48387"/>
                    <a:pt x="215900" y="107950"/>
                  </a:cubicBezTo>
                  <a:cubicBezTo>
                    <a:pt x="215900" y="167513"/>
                    <a:pt x="167513" y="215900"/>
                    <a:pt x="107950" y="215900"/>
                  </a:cubicBezTo>
                  <a:cubicBezTo>
                    <a:pt x="48387" y="215900"/>
                    <a:pt x="0" y="167513"/>
                    <a:pt x="0" y="107950"/>
                  </a:cubicBez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371305" y="5691188"/>
            <a:ext cx="5800573" cy="514350"/>
            <a:chOff x="0" y="0"/>
            <a:chExt cx="7734097" cy="685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7734102" cy="685800"/>
            </a:xfrm>
            <a:custGeom>
              <a:avLst/>
              <a:gdLst/>
              <a:ahLst/>
              <a:cxnLst/>
              <a:rect r="r" b="b" t="t" l="l"/>
              <a:pathLst>
                <a:path h="685800" w="7734102">
                  <a:moveTo>
                    <a:pt x="0" y="0"/>
                  </a:moveTo>
                  <a:lnTo>
                    <a:pt x="7734102" y="0"/>
                  </a:lnTo>
                  <a:lnTo>
                    <a:pt x="7734102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9742" r="0" b="-169742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>
              <a:off x="0" y="0"/>
              <a:ext cx="7734097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Differentiator 2: [short point]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0086823" y="3609975"/>
            <a:ext cx="4364984" cy="390525"/>
            <a:chOff x="0" y="0"/>
            <a:chExt cx="5819978" cy="5207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5819973" cy="520701"/>
            </a:xfrm>
            <a:custGeom>
              <a:avLst/>
              <a:gdLst/>
              <a:ahLst/>
              <a:cxnLst/>
              <a:rect r="r" b="b" t="t" l="l"/>
              <a:pathLst>
                <a:path h="520701" w="5819973">
                  <a:moveTo>
                    <a:pt x="0" y="0"/>
                  </a:moveTo>
                  <a:lnTo>
                    <a:pt x="5819973" y="0"/>
                  </a:lnTo>
                  <a:lnTo>
                    <a:pt x="5819973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7788" r="0" b="-167787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9525"/>
              <a:ext cx="5819978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324">
                  <a:solidFill>
                    <a:srgbClr val="657887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WHY THIS APPROACH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0088089" y="4372947"/>
            <a:ext cx="161925" cy="161925"/>
            <a:chOff x="0" y="0"/>
            <a:chExt cx="215900" cy="2159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215900" cy="215900"/>
            </a:xfrm>
            <a:custGeom>
              <a:avLst/>
              <a:gdLst/>
              <a:ahLst/>
              <a:cxnLst/>
              <a:rect r="r" b="b" t="t" l="l"/>
              <a:pathLst>
                <a:path h="215900" w="215900">
                  <a:moveTo>
                    <a:pt x="0" y="107950"/>
                  </a:moveTo>
                  <a:cubicBezTo>
                    <a:pt x="0" y="48387"/>
                    <a:pt x="48387" y="0"/>
                    <a:pt x="107950" y="0"/>
                  </a:cubicBezTo>
                  <a:cubicBezTo>
                    <a:pt x="167513" y="0"/>
                    <a:pt x="215900" y="48387"/>
                    <a:pt x="215900" y="107950"/>
                  </a:cubicBezTo>
                  <a:cubicBezTo>
                    <a:pt x="215900" y="167513"/>
                    <a:pt x="167513" y="215900"/>
                    <a:pt x="107950" y="215900"/>
                  </a:cubicBezTo>
                  <a:cubicBezTo>
                    <a:pt x="48387" y="215900"/>
                    <a:pt x="0" y="167513"/>
                    <a:pt x="0" y="107950"/>
                  </a:cubicBez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0452344" y="4210945"/>
            <a:ext cx="8459714" cy="514350"/>
            <a:chOff x="0" y="0"/>
            <a:chExt cx="11279619" cy="685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1279624" cy="685800"/>
            </a:xfrm>
            <a:custGeom>
              <a:avLst/>
              <a:gdLst/>
              <a:ahLst/>
              <a:cxnLst/>
              <a:rect r="r" b="b" t="t" l="l"/>
              <a:pathLst>
                <a:path h="685800" w="11279624">
                  <a:moveTo>
                    <a:pt x="0" y="0"/>
                  </a:moveTo>
                  <a:lnTo>
                    <a:pt x="11279624" y="0"/>
                  </a:lnTo>
                  <a:lnTo>
                    <a:pt x="11279624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70478" r="0" b="-270478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0"/>
              <a:ext cx="11279619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Why this approach: [reason this solution is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0452344" y="4642542"/>
            <a:ext cx="1843202" cy="514350"/>
            <a:chOff x="0" y="0"/>
            <a:chExt cx="2457602" cy="6858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2457608" cy="685800"/>
            </a:xfrm>
            <a:custGeom>
              <a:avLst/>
              <a:gdLst/>
              <a:ahLst/>
              <a:cxnLst/>
              <a:rect r="r" b="b" t="t" l="l"/>
              <a:pathLst>
                <a:path h="685800" w="2457608">
                  <a:moveTo>
                    <a:pt x="0" y="0"/>
                  </a:moveTo>
                  <a:lnTo>
                    <a:pt x="2457608" y="0"/>
                  </a:lnTo>
                  <a:lnTo>
                    <a:pt x="2457608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9825" r="0" b="-19825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0"/>
              <a:ext cx="2457602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suitable]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0088756" y="5584927"/>
            <a:ext cx="7191375" cy="28575"/>
            <a:chOff x="0" y="0"/>
            <a:chExt cx="9588500" cy="381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9588500" cy="38100"/>
            </a:xfrm>
            <a:custGeom>
              <a:avLst/>
              <a:gdLst/>
              <a:ahLst/>
              <a:cxnLst/>
              <a:rect r="r" b="b" t="t" l="l"/>
              <a:pathLst>
                <a:path h="38100" w="9588500">
                  <a:moveTo>
                    <a:pt x="0" y="0"/>
                  </a:moveTo>
                  <a:lnTo>
                    <a:pt x="9588500" y="0"/>
                  </a:lnTo>
                  <a:lnTo>
                    <a:pt x="95885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19324B">
                <a:alpha val="3922"/>
              </a:srgbClr>
            </a:solidFill>
          </p:spPr>
        </p:sp>
      </p:grpSp>
      <p:grpSp>
        <p:nvGrpSpPr>
          <p:cNvPr name="Group 43" id="43"/>
          <p:cNvGrpSpPr/>
          <p:nvPr/>
        </p:nvGrpSpPr>
        <p:grpSpPr>
          <a:xfrm rot="0">
            <a:off x="10086823" y="5931846"/>
            <a:ext cx="5046793" cy="390525"/>
            <a:chOff x="0" y="0"/>
            <a:chExt cx="6729057" cy="5207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6729056" cy="520701"/>
            </a:xfrm>
            <a:custGeom>
              <a:avLst/>
              <a:gdLst/>
              <a:ahLst/>
              <a:cxnLst/>
              <a:rect r="r" b="b" t="t" l="l"/>
              <a:pathLst>
                <a:path h="520701" w="6729056">
                  <a:moveTo>
                    <a:pt x="0" y="0"/>
                  </a:moveTo>
                  <a:lnTo>
                    <a:pt x="6729056" y="0"/>
                  </a:lnTo>
                  <a:lnTo>
                    <a:pt x="6729056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1806" r="0" b="-201806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9525"/>
              <a:ext cx="6729057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324">
                  <a:solidFill>
                    <a:srgbClr val="657887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EXISTING ALTERNATIVES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0086823" y="6491735"/>
            <a:ext cx="5117992" cy="514350"/>
            <a:chOff x="0" y="0"/>
            <a:chExt cx="6823989" cy="685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6823987" cy="685800"/>
            </a:xfrm>
            <a:custGeom>
              <a:avLst/>
              <a:gdLst/>
              <a:ahLst/>
              <a:cxnLst/>
              <a:rect r="r" b="b" t="t" l="l"/>
              <a:pathLst>
                <a:path h="685800" w="6823987">
                  <a:moveTo>
                    <a:pt x="0" y="0"/>
                  </a:moveTo>
                  <a:lnTo>
                    <a:pt x="6823987" y="0"/>
                  </a:lnTo>
                  <a:lnTo>
                    <a:pt x="6823987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3884" r="0" b="-143884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>
              <a:off x="0" y="0"/>
              <a:ext cx="6823989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[brief comparison or gap]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004811" y="8509692"/>
            <a:ext cx="1647825" cy="57150"/>
            <a:chOff x="0" y="0"/>
            <a:chExt cx="2197100" cy="762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2197100" cy="76200"/>
            </a:xfrm>
            <a:custGeom>
              <a:avLst/>
              <a:gdLst/>
              <a:ahLst/>
              <a:cxnLst/>
              <a:rect r="r" b="b" t="t" l="l"/>
              <a:pathLst>
                <a:path h="76200" w="2197100">
                  <a:moveTo>
                    <a:pt x="0" y="0"/>
                  </a:moveTo>
                  <a:lnTo>
                    <a:pt x="2197100" y="0"/>
                  </a:lnTo>
                  <a:lnTo>
                    <a:pt x="21971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51" id="51"/>
          <p:cNvGrpSpPr/>
          <p:nvPr/>
        </p:nvGrpSpPr>
        <p:grpSpPr>
          <a:xfrm rot="0">
            <a:off x="2925956" y="8342109"/>
            <a:ext cx="14490192" cy="390525"/>
            <a:chOff x="0" y="0"/>
            <a:chExt cx="19320256" cy="5207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19320253" cy="520701"/>
            </a:xfrm>
            <a:custGeom>
              <a:avLst/>
              <a:gdLst/>
              <a:ahLst/>
              <a:cxnLst/>
              <a:rect r="r" b="b" t="t" l="l"/>
              <a:pathLst>
                <a:path h="520701" w="19320253">
                  <a:moveTo>
                    <a:pt x="0" y="0"/>
                  </a:moveTo>
                  <a:lnTo>
                    <a:pt x="19320253" y="0"/>
                  </a:lnTo>
                  <a:lnTo>
                    <a:pt x="19320253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72978" r="0" b="-672978"/>
              </a:stretch>
            </a:blipFill>
          </p:spPr>
        </p:sp>
        <p:sp>
          <p:nvSpPr>
            <p:cNvPr name="TextBox 53" id="53"/>
            <p:cNvSpPr txBox="true"/>
            <p:nvPr/>
          </p:nvSpPr>
          <p:spPr>
            <a:xfrm>
              <a:off x="0" y="9525"/>
              <a:ext cx="19320256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259">
                  <a:solidFill>
                    <a:srgbClr val="6A7680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KEEP THIS PAGE FOCUSED ON THE PROJECT'S CLEAR POINT OF DIFFERENCE</a:t>
              </a:r>
            </a:p>
          </p:txBody>
        </p:sp>
      </p:grpSp>
      <p:grpSp>
        <p:nvGrpSpPr>
          <p:cNvPr name="Group 54" id="54"/>
          <p:cNvGrpSpPr/>
          <p:nvPr/>
        </p:nvGrpSpPr>
        <p:grpSpPr>
          <a:xfrm rot="0">
            <a:off x="1005783" y="9556109"/>
            <a:ext cx="3656276" cy="390525"/>
            <a:chOff x="0" y="0"/>
            <a:chExt cx="4875035" cy="52070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4875035" cy="520701"/>
            </a:xfrm>
            <a:custGeom>
              <a:avLst/>
              <a:gdLst/>
              <a:ahLst/>
              <a:cxnLst/>
              <a:rect r="r" b="b" t="t" l="l"/>
              <a:pathLst>
                <a:path h="520701" w="4875035">
                  <a:moveTo>
                    <a:pt x="0" y="0"/>
                  </a:moveTo>
                  <a:lnTo>
                    <a:pt x="4875035" y="0"/>
                  </a:lnTo>
                  <a:lnTo>
                    <a:pt x="4875035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2427" r="0" b="-132427"/>
              </a:stretch>
            </a:blipFill>
          </p:spPr>
        </p:sp>
        <p:sp>
          <p:nvSpPr>
            <p:cNvPr name="TextBox 56" id="56"/>
            <p:cNvSpPr txBox="true"/>
            <p:nvPr/>
          </p:nvSpPr>
          <p:spPr>
            <a:xfrm>
              <a:off x="0" y="9525"/>
              <a:ext cx="4875035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08">
                  <a:solidFill>
                    <a:srgbClr val="6A7680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NEXTECH 2.0 · NMIET</a:t>
              </a:r>
            </a:p>
          </p:txBody>
        </p:sp>
      </p:grpSp>
      <p:grpSp>
        <p:nvGrpSpPr>
          <p:cNvPr name="Group 57" id="57"/>
          <p:cNvGrpSpPr/>
          <p:nvPr/>
        </p:nvGrpSpPr>
        <p:grpSpPr>
          <a:xfrm rot="0">
            <a:off x="16419166" y="9556109"/>
            <a:ext cx="1236269" cy="390525"/>
            <a:chOff x="0" y="0"/>
            <a:chExt cx="1648358" cy="520700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1648360" cy="520701"/>
            </a:xfrm>
            <a:custGeom>
              <a:avLst/>
              <a:gdLst/>
              <a:ahLst/>
              <a:cxnLst/>
              <a:rect r="r" b="b" t="t" l="l"/>
              <a:pathLst>
                <a:path h="520701" w="1648360">
                  <a:moveTo>
                    <a:pt x="0" y="0"/>
                  </a:moveTo>
                  <a:lnTo>
                    <a:pt x="1648360" y="0"/>
                  </a:lnTo>
                  <a:lnTo>
                    <a:pt x="1648360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682" r="0" b="-11682"/>
              </a:stretch>
            </a:blipFill>
          </p:spPr>
        </p:sp>
        <p:sp>
          <p:nvSpPr>
            <p:cNvPr name="TextBox 59" id="59"/>
            <p:cNvSpPr txBox="true"/>
            <p:nvPr/>
          </p:nvSpPr>
          <p:spPr>
            <a:xfrm>
              <a:off x="0" y="9525"/>
              <a:ext cx="1648358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08">
                  <a:solidFill>
                    <a:srgbClr val="6A7680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04 / 10</a:t>
              </a:r>
            </a:p>
          </p:txBody>
        </p:sp>
      </p:grpSp>
      <p:sp>
        <p:nvSpPr>
          <p:cNvPr name="Freeform 60" id="60" descr="preencoded.png"/>
          <p:cNvSpPr/>
          <p:nvPr/>
        </p:nvSpPr>
        <p:spPr>
          <a:xfrm flipH="false" flipV="false" rot="0">
            <a:off x="9509674" y="3601345"/>
            <a:ext cx="7772400" cy="4010025"/>
          </a:xfrm>
          <a:custGeom>
            <a:avLst/>
            <a:gdLst/>
            <a:ahLst/>
            <a:cxnLst/>
            <a:rect r="r" b="b" t="t" l="l"/>
            <a:pathLst>
              <a:path h="4010025" w="7772400">
                <a:moveTo>
                  <a:pt x="0" y="0"/>
                </a:moveTo>
                <a:lnTo>
                  <a:pt x="7772400" y="0"/>
                </a:lnTo>
                <a:lnTo>
                  <a:pt x="7772400" y="4010025"/>
                </a:lnTo>
                <a:lnTo>
                  <a:pt x="0" y="40100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1" id="61"/>
          <p:cNvGrpSpPr/>
          <p:nvPr/>
        </p:nvGrpSpPr>
        <p:grpSpPr>
          <a:xfrm rot="0">
            <a:off x="1004888" y="1139133"/>
            <a:ext cx="16278225" cy="19050"/>
            <a:chOff x="0" y="0"/>
            <a:chExt cx="21704300" cy="2540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21704300" cy="25400"/>
            </a:xfrm>
            <a:custGeom>
              <a:avLst/>
              <a:gdLst/>
              <a:ahLst/>
              <a:cxnLst/>
              <a:rect r="r" b="b" t="t" l="l"/>
              <a:pathLst>
                <a:path h="25400" w="21704300">
                  <a:moveTo>
                    <a:pt x="0" y="0"/>
                  </a:moveTo>
                  <a:lnTo>
                    <a:pt x="21704300" y="0"/>
                  </a:lnTo>
                  <a:lnTo>
                    <a:pt x="2170430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19324B">
                <a:alpha val="3922"/>
              </a:srgbClr>
            </a:solidFill>
          </p:spPr>
        </p:sp>
      </p:grpSp>
      <p:sp>
        <p:nvSpPr>
          <p:cNvPr name="Freeform 63" id="63"/>
          <p:cNvSpPr/>
          <p:nvPr/>
        </p:nvSpPr>
        <p:spPr>
          <a:xfrm flipH="false" flipV="false" rot="0">
            <a:off x="57150" y="9525"/>
            <a:ext cx="1570323" cy="1039105"/>
          </a:xfrm>
          <a:custGeom>
            <a:avLst/>
            <a:gdLst/>
            <a:ahLst/>
            <a:cxnLst/>
            <a:rect r="r" b="b" t="t" l="l"/>
            <a:pathLst>
              <a:path h="1039105" w="1570323">
                <a:moveTo>
                  <a:pt x="0" y="0"/>
                </a:moveTo>
                <a:lnTo>
                  <a:pt x="1570323" y="0"/>
                </a:lnTo>
                <a:lnTo>
                  <a:pt x="1570323" y="1039105"/>
                </a:lnTo>
                <a:lnTo>
                  <a:pt x="0" y="10391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51122"/>
            </a:stretch>
          </a:blipFill>
        </p:spPr>
      </p:sp>
      <p:grpSp>
        <p:nvGrpSpPr>
          <p:cNvPr name="Group 64" id="64"/>
          <p:cNvGrpSpPr/>
          <p:nvPr/>
        </p:nvGrpSpPr>
        <p:grpSpPr>
          <a:xfrm rot="0">
            <a:off x="8896441" y="375073"/>
            <a:ext cx="207992" cy="590769"/>
            <a:chOff x="0" y="0"/>
            <a:chExt cx="439332" cy="1247853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439332" cy="1247853"/>
            </a:xfrm>
            <a:custGeom>
              <a:avLst/>
              <a:gdLst/>
              <a:ahLst/>
              <a:cxnLst/>
              <a:rect r="r" b="b" t="t" l="l"/>
              <a:pathLst>
                <a:path h="1247853" w="439332">
                  <a:moveTo>
                    <a:pt x="219666" y="0"/>
                  </a:moveTo>
                  <a:lnTo>
                    <a:pt x="219666" y="0"/>
                  </a:lnTo>
                  <a:cubicBezTo>
                    <a:pt x="277925" y="0"/>
                    <a:pt x="333798" y="23143"/>
                    <a:pt x="374994" y="64339"/>
                  </a:cubicBezTo>
                  <a:cubicBezTo>
                    <a:pt x="416189" y="105534"/>
                    <a:pt x="439332" y="161407"/>
                    <a:pt x="439332" y="219666"/>
                  </a:cubicBezTo>
                  <a:lnTo>
                    <a:pt x="439332" y="1028187"/>
                  </a:lnTo>
                  <a:cubicBezTo>
                    <a:pt x="439332" y="1149506"/>
                    <a:pt x="340985" y="1247853"/>
                    <a:pt x="219666" y="1247853"/>
                  </a:cubicBezTo>
                  <a:lnTo>
                    <a:pt x="219666" y="1247853"/>
                  </a:lnTo>
                  <a:cubicBezTo>
                    <a:pt x="98348" y="1247853"/>
                    <a:pt x="0" y="1149506"/>
                    <a:pt x="0" y="1028187"/>
                  </a:cubicBezTo>
                  <a:lnTo>
                    <a:pt x="0" y="219666"/>
                  </a:lnTo>
                  <a:cubicBezTo>
                    <a:pt x="0" y="98348"/>
                    <a:pt x="98348" y="0"/>
                    <a:pt x="21966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439332" cy="128595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7" id="67"/>
          <p:cNvGrpSpPr/>
          <p:nvPr/>
        </p:nvGrpSpPr>
        <p:grpSpPr>
          <a:xfrm rot="-2356061">
            <a:off x="9063061" y="293834"/>
            <a:ext cx="215150" cy="740850"/>
            <a:chOff x="0" y="0"/>
            <a:chExt cx="454451" cy="1564863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454451" cy="1564863"/>
            </a:xfrm>
            <a:custGeom>
              <a:avLst/>
              <a:gdLst/>
              <a:ahLst/>
              <a:cxnLst/>
              <a:rect r="r" b="b" t="t" l="l"/>
              <a:pathLst>
                <a:path h="156486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337638"/>
                  </a:lnTo>
                  <a:cubicBezTo>
                    <a:pt x="454451" y="1397902"/>
                    <a:pt x="430512" y="1455698"/>
                    <a:pt x="387898" y="1498311"/>
                  </a:cubicBezTo>
                  <a:cubicBezTo>
                    <a:pt x="345285" y="1540924"/>
                    <a:pt x="287490" y="1564863"/>
                    <a:pt x="227226" y="1564863"/>
                  </a:cubicBezTo>
                  <a:lnTo>
                    <a:pt x="227226" y="1564863"/>
                  </a:lnTo>
                  <a:cubicBezTo>
                    <a:pt x="166962" y="1564863"/>
                    <a:pt x="109166" y="1540924"/>
                    <a:pt x="66553" y="1498311"/>
                  </a:cubicBezTo>
                  <a:cubicBezTo>
                    <a:pt x="23940" y="1455698"/>
                    <a:pt x="0" y="1397902"/>
                    <a:pt x="0" y="1337638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454451" cy="160296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9234096" y="344685"/>
            <a:ext cx="215150" cy="629570"/>
            <a:chOff x="0" y="0"/>
            <a:chExt cx="454451" cy="1329813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454451" cy="1329813"/>
            </a:xfrm>
            <a:custGeom>
              <a:avLst/>
              <a:gdLst/>
              <a:ahLst/>
              <a:cxnLst/>
              <a:rect r="r" b="b" t="t" l="l"/>
              <a:pathLst>
                <a:path h="132981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102587"/>
                  </a:lnTo>
                  <a:cubicBezTo>
                    <a:pt x="454451" y="1162851"/>
                    <a:pt x="430512" y="1220647"/>
                    <a:pt x="387898" y="1263260"/>
                  </a:cubicBezTo>
                  <a:cubicBezTo>
                    <a:pt x="345285" y="1305873"/>
                    <a:pt x="287490" y="1329813"/>
                    <a:pt x="227226" y="1329813"/>
                  </a:cubicBezTo>
                  <a:lnTo>
                    <a:pt x="227226" y="1329813"/>
                  </a:lnTo>
                  <a:cubicBezTo>
                    <a:pt x="166962" y="1329813"/>
                    <a:pt x="109166" y="1305873"/>
                    <a:pt x="66553" y="1263260"/>
                  </a:cubicBezTo>
                  <a:cubicBezTo>
                    <a:pt x="23940" y="1220647"/>
                    <a:pt x="0" y="1162851"/>
                    <a:pt x="0" y="1102587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72" id="72"/>
            <p:cNvSpPr txBox="true"/>
            <p:nvPr/>
          </p:nvSpPr>
          <p:spPr>
            <a:xfrm>
              <a:off x="0" y="-38100"/>
              <a:ext cx="454451" cy="136791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3" id="73"/>
          <p:cNvGrpSpPr/>
          <p:nvPr/>
        </p:nvGrpSpPr>
        <p:grpSpPr>
          <a:xfrm rot="5400000">
            <a:off x="9334862" y="241289"/>
            <a:ext cx="182083" cy="383615"/>
            <a:chOff x="0" y="0"/>
            <a:chExt cx="384606" cy="810293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384606" cy="810293"/>
            </a:xfrm>
            <a:custGeom>
              <a:avLst/>
              <a:gdLst/>
              <a:ahLst/>
              <a:cxnLst/>
              <a:rect r="r" b="b" t="t" l="l"/>
              <a:pathLst>
                <a:path h="810293" w="384606">
                  <a:moveTo>
                    <a:pt x="192303" y="0"/>
                  </a:moveTo>
                  <a:lnTo>
                    <a:pt x="192303" y="0"/>
                  </a:lnTo>
                  <a:cubicBezTo>
                    <a:pt x="298509" y="0"/>
                    <a:pt x="384606" y="86097"/>
                    <a:pt x="384606" y="192303"/>
                  </a:cubicBezTo>
                  <a:lnTo>
                    <a:pt x="384606" y="617990"/>
                  </a:lnTo>
                  <a:cubicBezTo>
                    <a:pt x="384606" y="724196"/>
                    <a:pt x="298509" y="810293"/>
                    <a:pt x="192303" y="810293"/>
                  </a:cubicBezTo>
                  <a:lnTo>
                    <a:pt x="192303" y="810293"/>
                  </a:lnTo>
                  <a:cubicBezTo>
                    <a:pt x="141301" y="810293"/>
                    <a:pt x="92388" y="790032"/>
                    <a:pt x="56324" y="753968"/>
                  </a:cubicBezTo>
                  <a:cubicBezTo>
                    <a:pt x="20260" y="717905"/>
                    <a:pt x="0" y="668992"/>
                    <a:pt x="0" y="617990"/>
                  </a:cubicBezTo>
                  <a:lnTo>
                    <a:pt x="0" y="192303"/>
                  </a:lnTo>
                  <a:cubicBezTo>
                    <a:pt x="0" y="141301"/>
                    <a:pt x="20260" y="92388"/>
                    <a:pt x="56324" y="56324"/>
                  </a:cubicBezTo>
                  <a:cubicBezTo>
                    <a:pt x="92388" y="20260"/>
                    <a:pt x="141301" y="0"/>
                    <a:pt x="19230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75" id="75"/>
            <p:cNvSpPr txBox="true"/>
            <p:nvPr/>
          </p:nvSpPr>
          <p:spPr>
            <a:xfrm>
              <a:off x="0" y="-38100"/>
              <a:ext cx="384606" cy="84839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6" id="76"/>
          <p:cNvSpPr/>
          <p:nvPr/>
        </p:nvSpPr>
        <p:spPr>
          <a:xfrm flipH="false" flipV="false" rot="0">
            <a:off x="8586229" y="344685"/>
            <a:ext cx="266664" cy="632018"/>
          </a:xfrm>
          <a:custGeom>
            <a:avLst/>
            <a:gdLst/>
            <a:ahLst/>
            <a:cxnLst/>
            <a:rect r="r" b="b" t="t" l="l"/>
            <a:pathLst>
              <a:path h="632018" w="266664">
                <a:moveTo>
                  <a:pt x="0" y="0"/>
                </a:moveTo>
                <a:lnTo>
                  <a:pt x="266665" y="0"/>
                </a:lnTo>
                <a:lnTo>
                  <a:pt x="266665" y="632018"/>
                </a:lnTo>
                <a:lnTo>
                  <a:pt x="0" y="6320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77" id="77"/>
          <p:cNvSpPr/>
          <p:nvPr/>
        </p:nvSpPr>
        <p:spPr>
          <a:xfrm flipH="true" flipV="false" rot="0">
            <a:off x="9652411" y="356561"/>
            <a:ext cx="261653" cy="620141"/>
          </a:xfrm>
          <a:custGeom>
            <a:avLst/>
            <a:gdLst/>
            <a:ahLst/>
            <a:cxnLst/>
            <a:rect r="r" b="b" t="t" l="l"/>
            <a:pathLst>
              <a:path h="620141" w="261653">
                <a:moveTo>
                  <a:pt x="261653" y="0"/>
                </a:moveTo>
                <a:lnTo>
                  <a:pt x="0" y="0"/>
                </a:lnTo>
                <a:lnTo>
                  <a:pt x="0" y="620142"/>
                </a:lnTo>
                <a:lnTo>
                  <a:pt x="261653" y="620142"/>
                </a:lnTo>
                <a:lnTo>
                  <a:pt x="261653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0">
            <a:off x="16223484" y="288488"/>
            <a:ext cx="1758749" cy="751865"/>
          </a:xfrm>
          <a:custGeom>
            <a:avLst/>
            <a:gdLst/>
            <a:ahLst/>
            <a:cxnLst/>
            <a:rect r="r" b="b" t="t" l="l"/>
            <a:pathLst>
              <a:path h="751865" w="1758749">
                <a:moveTo>
                  <a:pt x="0" y="0"/>
                </a:moveTo>
                <a:lnTo>
                  <a:pt x="1758749" y="0"/>
                </a:lnTo>
                <a:lnTo>
                  <a:pt x="1758749" y="751865"/>
                </a:lnTo>
                <a:lnTo>
                  <a:pt x="0" y="75186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7F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76"/>
            <a:ext cx="18288000" cy="66675"/>
            <a:chOff x="0" y="0"/>
            <a:chExt cx="24384000" cy="88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88900"/>
            </a:xfrm>
            <a:custGeom>
              <a:avLst/>
              <a:gdLst/>
              <a:ahLst/>
              <a:cxnLst/>
              <a:rect r="r" b="b" t="t" l="l"/>
              <a:pathLst>
                <a:path h="889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17324D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005783" y="328317"/>
            <a:ext cx="1381954" cy="428625"/>
            <a:chOff x="0" y="0"/>
            <a:chExt cx="1842605" cy="571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42611" cy="571501"/>
            </a:xfrm>
            <a:custGeom>
              <a:avLst/>
              <a:gdLst/>
              <a:ahLst/>
              <a:cxnLst/>
              <a:rect r="r" b="b" t="t" l="l"/>
              <a:pathLst>
                <a:path h="571501" w="1842611">
                  <a:moveTo>
                    <a:pt x="0" y="0"/>
                  </a:moveTo>
                  <a:lnTo>
                    <a:pt x="1842611" y="0"/>
                  </a:lnTo>
                  <a:lnTo>
                    <a:pt x="1842611" y="571501"/>
                  </a:lnTo>
                  <a:lnTo>
                    <a:pt x="0" y="571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822" r="0" b="-12822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842605" cy="571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55"/>
                </a:lnSpc>
              </a:pPr>
              <a:r>
                <a:rPr lang="en-US" b="true" sz="2379" spc="189">
                  <a:solidFill>
                    <a:srgbClr val="17324D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NMIET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072066" y="328317"/>
            <a:ext cx="2901334" cy="428625"/>
            <a:chOff x="0" y="0"/>
            <a:chExt cx="3868445" cy="5715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868440" cy="571501"/>
            </a:xfrm>
            <a:custGeom>
              <a:avLst/>
              <a:gdLst/>
              <a:ahLst/>
              <a:cxnLst/>
              <a:rect r="r" b="b" t="t" l="l"/>
              <a:pathLst>
                <a:path h="571501" w="3868440">
                  <a:moveTo>
                    <a:pt x="0" y="0"/>
                  </a:moveTo>
                  <a:lnTo>
                    <a:pt x="3868440" y="0"/>
                  </a:lnTo>
                  <a:lnTo>
                    <a:pt x="3868440" y="571501"/>
                  </a:lnTo>
                  <a:lnTo>
                    <a:pt x="0" y="571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1892" r="0" b="-81892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3868445" cy="571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55"/>
                </a:lnSpc>
              </a:pPr>
              <a:r>
                <a:rPr lang="en-US" b="true" sz="2379" spc="308">
                  <a:solidFill>
                    <a:srgbClr val="17324D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NEXTECH 2.0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5354452" y="328317"/>
            <a:ext cx="2620404" cy="428625"/>
            <a:chOff x="0" y="0"/>
            <a:chExt cx="3493872" cy="5715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493869" cy="571501"/>
            </a:xfrm>
            <a:custGeom>
              <a:avLst/>
              <a:gdLst/>
              <a:ahLst/>
              <a:cxnLst/>
              <a:rect r="r" b="b" t="t" l="l"/>
              <a:pathLst>
                <a:path h="571501" w="3493869">
                  <a:moveTo>
                    <a:pt x="0" y="0"/>
                  </a:moveTo>
                  <a:lnTo>
                    <a:pt x="3493869" y="0"/>
                  </a:lnTo>
                  <a:lnTo>
                    <a:pt x="3493869" y="571501"/>
                  </a:lnTo>
                  <a:lnTo>
                    <a:pt x="0" y="571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9121" r="0" b="-69121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3493872" cy="571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55"/>
                </a:lnSpc>
              </a:pPr>
              <a:r>
                <a:rPr lang="en-US" b="true" sz="2379" spc="189">
                  <a:solidFill>
                    <a:srgbClr val="17324D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NIRMIT 2026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04888" y="873023"/>
            <a:ext cx="16278225" cy="19050"/>
            <a:chOff x="0" y="0"/>
            <a:chExt cx="21704300" cy="254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1704300" cy="25400"/>
            </a:xfrm>
            <a:custGeom>
              <a:avLst/>
              <a:gdLst/>
              <a:ahLst/>
              <a:cxnLst/>
              <a:rect r="r" b="b" t="t" l="l"/>
              <a:pathLst>
                <a:path h="25400" w="21704300">
                  <a:moveTo>
                    <a:pt x="0" y="0"/>
                  </a:moveTo>
                  <a:lnTo>
                    <a:pt x="21704300" y="0"/>
                  </a:lnTo>
                  <a:lnTo>
                    <a:pt x="2170430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19324B">
                <a:alpha val="3922"/>
              </a:srgbClr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005783" y="1501083"/>
            <a:ext cx="2367724" cy="390525"/>
            <a:chOff x="0" y="0"/>
            <a:chExt cx="3156966" cy="5207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156963" cy="520701"/>
            </a:xfrm>
            <a:custGeom>
              <a:avLst/>
              <a:gdLst/>
              <a:ahLst/>
              <a:cxnLst/>
              <a:rect r="r" b="b" t="t" l="l"/>
              <a:pathLst>
                <a:path h="520701" w="3156963">
                  <a:moveTo>
                    <a:pt x="0" y="0"/>
                  </a:moveTo>
                  <a:lnTo>
                    <a:pt x="3156963" y="0"/>
                  </a:lnTo>
                  <a:lnTo>
                    <a:pt x="3156963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8136" r="0" b="-68135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9525"/>
              <a:ext cx="3156966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388">
                  <a:solidFill>
                    <a:srgbClr val="D98A2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04 / BUILD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005783" y="1902466"/>
            <a:ext cx="7619838" cy="914400"/>
            <a:chOff x="0" y="0"/>
            <a:chExt cx="10159784" cy="12192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0159781" cy="1219200"/>
            </a:xfrm>
            <a:custGeom>
              <a:avLst/>
              <a:gdLst/>
              <a:ahLst/>
              <a:cxnLst/>
              <a:rect r="r" b="b" t="t" l="l"/>
              <a:pathLst>
                <a:path h="1219200" w="10159781">
                  <a:moveTo>
                    <a:pt x="0" y="0"/>
                  </a:moveTo>
                  <a:lnTo>
                    <a:pt x="10159781" y="0"/>
                  </a:lnTo>
                  <a:lnTo>
                    <a:pt x="10159781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2371" r="0" b="-112371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9525"/>
              <a:ext cx="10159784" cy="1228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75"/>
                </a:lnSpc>
              </a:pPr>
              <a:r>
                <a:rPr lang="en-US" b="true" sz="5979" spc="-120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Technical Approach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004221" y="2945606"/>
            <a:ext cx="990600" cy="57150"/>
            <a:chOff x="0" y="0"/>
            <a:chExt cx="1320800" cy="762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320800" cy="76200"/>
            </a:xfrm>
            <a:custGeom>
              <a:avLst/>
              <a:gdLst/>
              <a:ahLst/>
              <a:cxnLst/>
              <a:rect r="r" b="b" t="t" l="l"/>
              <a:pathLst>
                <a:path h="76200" w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005783" y="3404149"/>
            <a:ext cx="10018747" cy="390525"/>
            <a:chOff x="0" y="0"/>
            <a:chExt cx="13358330" cy="5207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3358337" cy="520701"/>
            </a:xfrm>
            <a:custGeom>
              <a:avLst/>
              <a:gdLst/>
              <a:ahLst/>
              <a:cxnLst/>
              <a:rect r="r" b="b" t="t" l="l"/>
              <a:pathLst>
                <a:path h="520701" w="13358337">
                  <a:moveTo>
                    <a:pt x="0" y="0"/>
                  </a:moveTo>
                  <a:lnTo>
                    <a:pt x="13358337" y="0"/>
                  </a:lnTo>
                  <a:lnTo>
                    <a:pt x="13358337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49878" r="0" b="-449878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9525"/>
              <a:ext cx="13358330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324">
                  <a:solidFill>
                    <a:srgbClr val="657887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SYSTEM FLOW: [DESCRIBE THE MAIN WORKFLOW]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993724" y="3956152"/>
            <a:ext cx="3543300" cy="1571625"/>
            <a:chOff x="0" y="0"/>
            <a:chExt cx="4724400" cy="20955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724400" cy="2095500"/>
            </a:xfrm>
            <a:custGeom>
              <a:avLst/>
              <a:gdLst/>
              <a:ahLst/>
              <a:cxnLst/>
              <a:rect r="r" b="b" t="t" l="l"/>
              <a:pathLst>
                <a:path h="2095500" w="4724400">
                  <a:moveTo>
                    <a:pt x="0" y="0"/>
                  </a:moveTo>
                  <a:lnTo>
                    <a:pt x="4724400" y="0"/>
                  </a:lnTo>
                  <a:lnTo>
                    <a:pt x="4724400" y="2095500"/>
                  </a:lnTo>
                  <a:lnTo>
                    <a:pt x="0" y="2095500"/>
                  </a:lnTo>
                  <a:close/>
                </a:path>
              </a:pathLst>
            </a:custGeom>
            <a:solidFill>
              <a:srgbClr val="FFFFFF">
                <a:alpha val="29804"/>
              </a:srgbClr>
            </a:solidFill>
            <a:ln w="28576" cap="sq">
              <a:solidFill>
                <a:srgbClr val="18344C"/>
              </a:solidFill>
              <a:prstDash val="solid"/>
              <a:miter/>
            </a:ln>
          </p:spPr>
        </p:sp>
      </p:grpSp>
      <p:grpSp>
        <p:nvGrpSpPr>
          <p:cNvPr name="Group 30" id="30"/>
          <p:cNvGrpSpPr/>
          <p:nvPr/>
        </p:nvGrpSpPr>
        <p:grpSpPr>
          <a:xfrm rot="0">
            <a:off x="1308649" y="4282831"/>
            <a:ext cx="548078" cy="390525"/>
            <a:chOff x="0" y="0"/>
            <a:chExt cx="730771" cy="5207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730765" cy="520701"/>
            </a:xfrm>
            <a:custGeom>
              <a:avLst/>
              <a:gdLst/>
              <a:ahLst/>
              <a:cxnLst/>
              <a:rect r="r" b="b" t="t" l="l"/>
              <a:pathLst>
                <a:path h="520701" w="730765">
                  <a:moveTo>
                    <a:pt x="0" y="0"/>
                  </a:moveTo>
                  <a:lnTo>
                    <a:pt x="730765" y="0"/>
                  </a:lnTo>
                  <a:lnTo>
                    <a:pt x="730765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1421" t="0" r="-41421" b="0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9525"/>
              <a:ext cx="730771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71">
                  <a:solidFill>
                    <a:srgbClr val="D98A2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01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308649" y="4780950"/>
            <a:ext cx="1601753" cy="476250"/>
            <a:chOff x="0" y="0"/>
            <a:chExt cx="2135670" cy="6350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2135664" cy="635000"/>
            </a:xfrm>
            <a:custGeom>
              <a:avLst/>
              <a:gdLst/>
              <a:ahLst/>
              <a:cxnLst/>
              <a:rect r="r" b="b" t="t" l="l"/>
              <a:pathLst>
                <a:path h="635000" w="2135664">
                  <a:moveTo>
                    <a:pt x="0" y="0"/>
                  </a:moveTo>
                  <a:lnTo>
                    <a:pt x="2135664" y="0"/>
                  </a:lnTo>
                  <a:lnTo>
                    <a:pt x="2135664" y="635000"/>
                  </a:lnTo>
                  <a:lnTo>
                    <a:pt x="0" y="635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5533" r="0" b="-15533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0"/>
              <a:ext cx="2135670" cy="6350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791"/>
                </a:lnSpc>
              </a:pPr>
              <a:r>
                <a:rPr lang="en-US" sz="3159" b="true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[Input]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4707731" y="4431802"/>
            <a:ext cx="592379" cy="619125"/>
            <a:chOff x="0" y="0"/>
            <a:chExt cx="789838" cy="8255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789840" cy="825499"/>
            </a:xfrm>
            <a:custGeom>
              <a:avLst/>
              <a:gdLst/>
              <a:ahLst/>
              <a:cxnLst/>
              <a:rect r="r" b="b" t="t" l="l"/>
              <a:pathLst>
                <a:path h="825499" w="789840">
                  <a:moveTo>
                    <a:pt x="0" y="0"/>
                  </a:moveTo>
                  <a:lnTo>
                    <a:pt x="789840" y="0"/>
                  </a:lnTo>
                  <a:lnTo>
                    <a:pt x="789840" y="825499"/>
                  </a:lnTo>
                  <a:lnTo>
                    <a:pt x="0" y="8254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4096" t="0" r="-84096" b="0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>
              <a:off x="0" y="0"/>
              <a:ext cx="789838" cy="825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151"/>
                </a:lnSpc>
              </a:pPr>
              <a:r>
                <a:rPr lang="en-US" sz="3459">
                  <a:solidFill>
                    <a:srgbClr val="D98A21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→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5246189" y="3956152"/>
            <a:ext cx="3543300" cy="1571625"/>
            <a:chOff x="0" y="0"/>
            <a:chExt cx="4724400" cy="20955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4724400" cy="2095500"/>
            </a:xfrm>
            <a:custGeom>
              <a:avLst/>
              <a:gdLst/>
              <a:ahLst/>
              <a:cxnLst/>
              <a:rect r="r" b="b" t="t" l="l"/>
              <a:pathLst>
                <a:path h="2095500" w="4724400">
                  <a:moveTo>
                    <a:pt x="0" y="0"/>
                  </a:moveTo>
                  <a:lnTo>
                    <a:pt x="4724400" y="0"/>
                  </a:lnTo>
                  <a:lnTo>
                    <a:pt x="4724400" y="2095500"/>
                  </a:lnTo>
                  <a:lnTo>
                    <a:pt x="0" y="2095500"/>
                  </a:lnTo>
                  <a:close/>
                </a:path>
              </a:pathLst>
            </a:custGeom>
            <a:solidFill>
              <a:srgbClr val="FFFFFF">
                <a:alpha val="29804"/>
              </a:srgbClr>
            </a:solidFill>
            <a:ln w="28576" cap="sq">
              <a:solidFill>
                <a:srgbClr val="18344C"/>
              </a:solidFill>
              <a:prstDash val="solid"/>
              <a:miter/>
            </a:ln>
          </p:spPr>
        </p:sp>
      </p:grpSp>
      <p:grpSp>
        <p:nvGrpSpPr>
          <p:cNvPr name="Group 41" id="41"/>
          <p:cNvGrpSpPr/>
          <p:nvPr/>
        </p:nvGrpSpPr>
        <p:grpSpPr>
          <a:xfrm rot="0">
            <a:off x="5561114" y="4282831"/>
            <a:ext cx="548078" cy="390525"/>
            <a:chOff x="0" y="0"/>
            <a:chExt cx="730771" cy="5207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730765" cy="520701"/>
            </a:xfrm>
            <a:custGeom>
              <a:avLst/>
              <a:gdLst/>
              <a:ahLst/>
              <a:cxnLst/>
              <a:rect r="r" b="b" t="t" l="l"/>
              <a:pathLst>
                <a:path h="520701" w="730765">
                  <a:moveTo>
                    <a:pt x="0" y="0"/>
                  </a:moveTo>
                  <a:lnTo>
                    <a:pt x="730765" y="0"/>
                  </a:lnTo>
                  <a:lnTo>
                    <a:pt x="730765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1421" t="0" r="-41421" b="0"/>
              </a:stretch>
            </a:blipFill>
          </p:spPr>
        </p:sp>
        <p:sp>
          <p:nvSpPr>
            <p:cNvPr name="TextBox 43" id="43"/>
            <p:cNvSpPr txBox="true"/>
            <p:nvPr/>
          </p:nvSpPr>
          <p:spPr>
            <a:xfrm>
              <a:off x="0" y="9525"/>
              <a:ext cx="730771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71">
                  <a:solidFill>
                    <a:srgbClr val="D98A2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02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5561114" y="4780950"/>
            <a:ext cx="2215067" cy="476250"/>
            <a:chOff x="0" y="0"/>
            <a:chExt cx="2953423" cy="6350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953424" cy="635000"/>
            </a:xfrm>
            <a:custGeom>
              <a:avLst/>
              <a:gdLst/>
              <a:ahLst/>
              <a:cxnLst/>
              <a:rect r="r" b="b" t="t" l="l"/>
              <a:pathLst>
                <a:path h="635000" w="2953424">
                  <a:moveTo>
                    <a:pt x="0" y="0"/>
                  </a:moveTo>
                  <a:lnTo>
                    <a:pt x="2953424" y="0"/>
                  </a:lnTo>
                  <a:lnTo>
                    <a:pt x="2953424" y="635000"/>
                  </a:lnTo>
                  <a:lnTo>
                    <a:pt x="0" y="635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626" r="0" b="-40626"/>
              </a:stretch>
            </a:blipFill>
          </p:spPr>
        </p:sp>
        <p:sp>
          <p:nvSpPr>
            <p:cNvPr name="TextBox 46" id="46"/>
            <p:cNvSpPr txBox="true"/>
            <p:nvPr/>
          </p:nvSpPr>
          <p:spPr>
            <a:xfrm>
              <a:off x="0" y="0"/>
              <a:ext cx="2953423" cy="6350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791"/>
                </a:lnSpc>
              </a:pPr>
              <a:r>
                <a:rPr lang="en-US" sz="3159" b="true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[Process]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8960196" y="4431802"/>
            <a:ext cx="592379" cy="619125"/>
            <a:chOff x="0" y="0"/>
            <a:chExt cx="789838" cy="8255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789840" cy="825499"/>
            </a:xfrm>
            <a:custGeom>
              <a:avLst/>
              <a:gdLst/>
              <a:ahLst/>
              <a:cxnLst/>
              <a:rect r="r" b="b" t="t" l="l"/>
              <a:pathLst>
                <a:path h="825499" w="789840">
                  <a:moveTo>
                    <a:pt x="0" y="0"/>
                  </a:moveTo>
                  <a:lnTo>
                    <a:pt x="789840" y="0"/>
                  </a:lnTo>
                  <a:lnTo>
                    <a:pt x="789840" y="825499"/>
                  </a:lnTo>
                  <a:lnTo>
                    <a:pt x="0" y="8254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4096" t="0" r="-84096" b="0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>
              <a:off x="0" y="0"/>
              <a:ext cx="789838" cy="825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151"/>
                </a:lnSpc>
              </a:pPr>
              <a:r>
                <a:rPr lang="en-US" sz="3459">
                  <a:solidFill>
                    <a:srgbClr val="D98A21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→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9498654" y="3956152"/>
            <a:ext cx="3543300" cy="1571625"/>
            <a:chOff x="0" y="0"/>
            <a:chExt cx="4724400" cy="209550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4724400" cy="2095500"/>
            </a:xfrm>
            <a:custGeom>
              <a:avLst/>
              <a:gdLst/>
              <a:ahLst/>
              <a:cxnLst/>
              <a:rect r="r" b="b" t="t" l="l"/>
              <a:pathLst>
                <a:path h="2095500" w="4724400">
                  <a:moveTo>
                    <a:pt x="0" y="0"/>
                  </a:moveTo>
                  <a:lnTo>
                    <a:pt x="4724400" y="0"/>
                  </a:lnTo>
                  <a:lnTo>
                    <a:pt x="4724400" y="2095500"/>
                  </a:lnTo>
                  <a:lnTo>
                    <a:pt x="0" y="2095500"/>
                  </a:lnTo>
                  <a:close/>
                </a:path>
              </a:pathLst>
            </a:custGeom>
            <a:solidFill>
              <a:srgbClr val="FFFFFF">
                <a:alpha val="29804"/>
              </a:srgbClr>
            </a:solidFill>
            <a:ln w="28576" cap="sq">
              <a:solidFill>
                <a:srgbClr val="18344C"/>
              </a:solidFill>
              <a:prstDash val="solid"/>
              <a:miter/>
            </a:ln>
          </p:spPr>
        </p:sp>
      </p:grpSp>
      <p:grpSp>
        <p:nvGrpSpPr>
          <p:cNvPr name="Group 52" id="52"/>
          <p:cNvGrpSpPr/>
          <p:nvPr/>
        </p:nvGrpSpPr>
        <p:grpSpPr>
          <a:xfrm rot="0">
            <a:off x="9813579" y="4282831"/>
            <a:ext cx="548078" cy="390525"/>
            <a:chOff x="0" y="0"/>
            <a:chExt cx="730771" cy="5207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730765" cy="520701"/>
            </a:xfrm>
            <a:custGeom>
              <a:avLst/>
              <a:gdLst/>
              <a:ahLst/>
              <a:cxnLst/>
              <a:rect r="r" b="b" t="t" l="l"/>
              <a:pathLst>
                <a:path h="520701" w="730765">
                  <a:moveTo>
                    <a:pt x="0" y="0"/>
                  </a:moveTo>
                  <a:lnTo>
                    <a:pt x="730765" y="0"/>
                  </a:lnTo>
                  <a:lnTo>
                    <a:pt x="730765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1421" t="0" r="-41421" b="0"/>
              </a:stretch>
            </a:blipFill>
          </p:spPr>
        </p:sp>
        <p:sp>
          <p:nvSpPr>
            <p:cNvPr name="TextBox 54" id="54"/>
            <p:cNvSpPr txBox="true"/>
            <p:nvPr/>
          </p:nvSpPr>
          <p:spPr>
            <a:xfrm>
              <a:off x="0" y="9525"/>
              <a:ext cx="730771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71">
                  <a:solidFill>
                    <a:srgbClr val="D98A2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03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9813579" y="4780950"/>
            <a:ext cx="1933756" cy="476250"/>
            <a:chOff x="0" y="0"/>
            <a:chExt cx="2578341" cy="63500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2578339" cy="635000"/>
            </a:xfrm>
            <a:custGeom>
              <a:avLst/>
              <a:gdLst/>
              <a:ahLst/>
              <a:cxnLst/>
              <a:rect r="r" b="b" t="t" l="l"/>
              <a:pathLst>
                <a:path h="635000" w="2578339">
                  <a:moveTo>
                    <a:pt x="0" y="0"/>
                  </a:moveTo>
                  <a:lnTo>
                    <a:pt x="2578339" y="0"/>
                  </a:lnTo>
                  <a:lnTo>
                    <a:pt x="2578339" y="635000"/>
                  </a:lnTo>
                  <a:lnTo>
                    <a:pt x="0" y="635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9116" r="0" b="-29116"/>
              </a:stretch>
            </a:blipFill>
          </p:spPr>
        </p:sp>
        <p:sp>
          <p:nvSpPr>
            <p:cNvPr name="TextBox 57" id="57"/>
            <p:cNvSpPr txBox="true"/>
            <p:nvPr/>
          </p:nvSpPr>
          <p:spPr>
            <a:xfrm>
              <a:off x="0" y="0"/>
              <a:ext cx="2578341" cy="6350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791"/>
                </a:lnSpc>
              </a:pPr>
              <a:r>
                <a:rPr lang="en-US" sz="3159" b="true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[Output]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3212661" y="4431802"/>
            <a:ext cx="592379" cy="619125"/>
            <a:chOff x="0" y="0"/>
            <a:chExt cx="789838" cy="8255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789840" cy="825499"/>
            </a:xfrm>
            <a:custGeom>
              <a:avLst/>
              <a:gdLst/>
              <a:ahLst/>
              <a:cxnLst/>
              <a:rect r="r" b="b" t="t" l="l"/>
              <a:pathLst>
                <a:path h="825499" w="789840">
                  <a:moveTo>
                    <a:pt x="0" y="0"/>
                  </a:moveTo>
                  <a:lnTo>
                    <a:pt x="789840" y="0"/>
                  </a:lnTo>
                  <a:lnTo>
                    <a:pt x="789840" y="825499"/>
                  </a:lnTo>
                  <a:lnTo>
                    <a:pt x="0" y="8254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84096" t="0" r="-84096" b="0"/>
              </a:stretch>
            </a:blipFill>
          </p:spPr>
        </p:sp>
        <p:sp>
          <p:nvSpPr>
            <p:cNvPr name="TextBox 60" id="60"/>
            <p:cNvSpPr txBox="true"/>
            <p:nvPr/>
          </p:nvSpPr>
          <p:spPr>
            <a:xfrm>
              <a:off x="0" y="0"/>
              <a:ext cx="789838" cy="825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151"/>
                </a:lnSpc>
              </a:pPr>
              <a:r>
                <a:rPr lang="en-US" sz="3459">
                  <a:solidFill>
                    <a:srgbClr val="D98A21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→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13751119" y="3956152"/>
            <a:ext cx="3543300" cy="1571625"/>
            <a:chOff x="0" y="0"/>
            <a:chExt cx="4724400" cy="209550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4724400" cy="2095500"/>
            </a:xfrm>
            <a:custGeom>
              <a:avLst/>
              <a:gdLst/>
              <a:ahLst/>
              <a:cxnLst/>
              <a:rect r="r" b="b" t="t" l="l"/>
              <a:pathLst>
                <a:path h="2095500" w="4724400">
                  <a:moveTo>
                    <a:pt x="0" y="0"/>
                  </a:moveTo>
                  <a:lnTo>
                    <a:pt x="4724400" y="0"/>
                  </a:lnTo>
                  <a:lnTo>
                    <a:pt x="4724400" y="2095500"/>
                  </a:lnTo>
                  <a:lnTo>
                    <a:pt x="0" y="2095500"/>
                  </a:lnTo>
                  <a:close/>
                </a:path>
              </a:pathLst>
            </a:custGeom>
            <a:solidFill>
              <a:srgbClr val="FFFFFF">
                <a:alpha val="29804"/>
              </a:srgbClr>
            </a:solidFill>
            <a:ln w="28576" cap="sq">
              <a:solidFill>
                <a:srgbClr val="18344C"/>
              </a:solidFill>
              <a:prstDash val="solid"/>
              <a:miter/>
            </a:ln>
          </p:spPr>
        </p:sp>
      </p:grpSp>
      <p:grpSp>
        <p:nvGrpSpPr>
          <p:cNvPr name="Group 63" id="63"/>
          <p:cNvGrpSpPr/>
          <p:nvPr/>
        </p:nvGrpSpPr>
        <p:grpSpPr>
          <a:xfrm rot="0">
            <a:off x="14066044" y="4282831"/>
            <a:ext cx="548078" cy="390525"/>
            <a:chOff x="0" y="0"/>
            <a:chExt cx="730771" cy="520700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730765" cy="520701"/>
            </a:xfrm>
            <a:custGeom>
              <a:avLst/>
              <a:gdLst/>
              <a:ahLst/>
              <a:cxnLst/>
              <a:rect r="r" b="b" t="t" l="l"/>
              <a:pathLst>
                <a:path h="520701" w="730765">
                  <a:moveTo>
                    <a:pt x="0" y="0"/>
                  </a:moveTo>
                  <a:lnTo>
                    <a:pt x="730765" y="0"/>
                  </a:lnTo>
                  <a:lnTo>
                    <a:pt x="730765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1421" t="0" r="-41421" b="0"/>
              </a:stretch>
            </a:blipFill>
          </p:spPr>
        </p:sp>
        <p:sp>
          <p:nvSpPr>
            <p:cNvPr name="TextBox 65" id="65"/>
            <p:cNvSpPr txBox="true"/>
            <p:nvPr/>
          </p:nvSpPr>
          <p:spPr>
            <a:xfrm>
              <a:off x="0" y="9525"/>
              <a:ext cx="730771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71">
                  <a:solidFill>
                    <a:srgbClr val="D98A2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04</a:t>
              </a:r>
            </a:p>
          </p:txBody>
        </p:sp>
      </p:grpSp>
      <p:grpSp>
        <p:nvGrpSpPr>
          <p:cNvPr name="Group 66" id="66"/>
          <p:cNvGrpSpPr/>
          <p:nvPr/>
        </p:nvGrpSpPr>
        <p:grpSpPr>
          <a:xfrm rot="0">
            <a:off x="14066044" y="4780950"/>
            <a:ext cx="1984448" cy="476250"/>
            <a:chOff x="0" y="0"/>
            <a:chExt cx="2645931" cy="635000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2645925" cy="635000"/>
            </a:xfrm>
            <a:custGeom>
              <a:avLst/>
              <a:gdLst/>
              <a:ahLst/>
              <a:cxnLst/>
              <a:rect r="r" b="b" t="t" l="l"/>
              <a:pathLst>
                <a:path h="635000" w="2645925">
                  <a:moveTo>
                    <a:pt x="0" y="0"/>
                  </a:moveTo>
                  <a:lnTo>
                    <a:pt x="2645925" y="0"/>
                  </a:lnTo>
                  <a:lnTo>
                    <a:pt x="2645925" y="635000"/>
                  </a:lnTo>
                  <a:lnTo>
                    <a:pt x="0" y="635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190" r="0" b="-31190"/>
              </a:stretch>
            </a:blipFill>
          </p:spPr>
        </p:sp>
        <p:sp>
          <p:nvSpPr>
            <p:cNvPr name="TextBox 68" id="68"/>
            <p:cNvSpPr txBox="true"/>
            <p:nvPr/>
          </p:nvSpPr>
          <p:spPr>
            <a:xfrm>
              <a:off x="0" y="0"/>
              <a:ext cx="2645931" cy="6350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791"/>
                </a:lnSpc>
              </a:pPr>
              <a:r>
                <a:rPr lang="en-US" sz="3159" b="true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[Impact]</a:t>
              </a:r>
            </a:p>
          </p:txBody>
        </p:sp>
      </p:grpSp>
      <p:grpSp>
        <p:nvGrpSpPr>
          <p:cNvPr name="Group 69" id="69"/>
          <p:cNvGrpSpPr/>
          <p:nvPr/>
        </p:nvGrpSpPr>
        <p:grpSpPr>
          <a:xfrm rot="0">
            <a:off x="989562" y="6776142"/>
            <a:ext cx="7896225" cy="1981200"/>
            <a:chOff x="0" y="0"/>
            <a:chExt cx="10528300" cy="2641600"/>
          </a:xfrm>
        </p:grpSpPr>
        <p:sp>
          <p:nvSpPr>
            <p:cNvPr name="Freeform 70" id="70"/>
            <p:cNvSpPr/>
            <p:nvPr/>
          </p:nvSpPr>
          <p:spPr>
            <a:xfrm flipH="false" flipV="false" rot="0">
              <a:off x="0" y="0"/>
              <a:ext cx="10528300" cy="2641600"/>
            </a:xfrm>
            <a:custGeom>
              <a:avLst/>
              <a:gdLst/>
              <a:ahLst/>
              <a:cxnLst/>
              <a:rect r="r" b="b" t="t" l="l"/>
              <a:pathLst>
                <a:path h="2641600" w="10528300">
                  <a:moveTo>
                    <a:pt x="0" y="0"/>
                  </a:moveTo>
                  <a:lnTo>
                    <a:pt x="10528300" y="0"/>
                  </a:lnTo>
                  <a:lnTo>
                    <a:pt x="10528300" y="2641600"/>
                  </a:lnTo>
                  <a:lnTo>
                    <a:pt x="0" y="2641600"/>
                  </a:lnTo>
                  <a:close/>
                </a:path>
              </a:pathLst>
            </a:custGeom>
            <a:solidFill>
              <a:srgbClr val="FFFFFF">
                <a:alpha val="12157"/>
              </a:srgbClr>
            </a:solidFill>
            <a:ln w="28576" cap="sq">
              <a:solidFill>
                <a:srgbClr val="17314D"/>
              </a:solidFill>
              <a:prstDash val="dash"/>
              <a:miter/>
            </a:ln>
          </p:spPr>
        </p:sp>
      </p:grpSp>
      <p:grpSp>
        <p:nvGrpSpPr>
          <p:cNvPr name="Group 71" id="71"/>
          <p:cNvGrpSpPr/>
          <p:nvPr/>
        </p:nvGrpSpPr>
        <p:grpSpPr>
          <a:xfrm rot="0">
            <a:off x="1436637" y="7229923"/>
            <a:ext cx="6144578" cy="390525"/>
            <a:chOff x="0" y="0"/>
            <a:chExt cx="8192770" cy="520700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8192770" cy="520701"/>
            </a:xfrm>
            <a:custGeom>
              <a:avLst/>
              <a:gdLst/>
              <a:ahLst/>
              <a:cxnLst/>
              <a:rect r="r" b="b" t="t" l="l"/>
              <a:pathLst>
                <a:path h="520701" w="8192770">
                  <a:moveTo>
                    <a:pt x="0" y="0"/>
                  </a:moveTo>
                  <a:lnTo>
                    <a:pt x="8192770" y="0"/>
                  </a:lnTo>
                  <a:lnTo>
                    <a:pt x="8192770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56579" r="0" b="-256579"/>
              </a:stretch>
            </a:blipFill>
          </p:spPr>
        </p:sp>
        <p:sp>
          <p:nvSpPr>
            <p:cNvPr name="TextBox 73" id="73"/>
            <p:cNvSpPr txBox="true"/>
            <p:nvPr/>
          </p:nvSpPr>
          <p:spPr>
            <a:xfrm>
              <a:off x="0" y="9525"/>
              <a:ext cx="8192770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302">
                  <a:solidFill>
                    <a:srgbClr val="667989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DATA FLOW OR ARCHITECTURE</a:t>
              </a:r>
            </a:p>
          </p:txBody>
        </p:sp>
      </p:grpSp>
      <p:grpSp>
        <p:nvGrpSpPr>
          <p:cNvPr name="Group 74" id="74"/>
          <p:cNvGrpSpPr/>
          <p:nvPr/>
        </p:nvGrpSpPr>
        <p:grpSpPr>
          <a:xfrm rot="0">
            <a:off x="1436637" y="7897568"/>
            <a:ext cx="3945712" cy="447675"/>
            <a:chOff x="0" y="0"/>
            <a:chExt cx="5260950" cy="596900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5260955" cy="596901"/>
            </a:xfrm>
            <a:custGeom>
              <a:avLst/>
              <a:gdLst/>
              <a:ahLst/>
              <a:cxnLst/>
              <a:rect r="r" b="b" t="t" l="l"/>
              <a:pathLst>
                <a:path h="596901" w="5260955">
                  <a:moveTo>
                    <a:pt x="0" y="0"/>
                  </a:moveTo>
                  <a:lnTo>
                    <a:pt x="5260955" y="0"/>
                  </a:lnTo>
                  <a:lnTo>
                    <a:pt x="5260955" y="596901"/>
                  </a:lnTo>
                  <a:lnTo>
                    <a:pt x="0" y="5969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1736" r="0" b="-121736"/>
              </a:stretch>
            </a:blipFill>
          </p:spPr>
        </p:sp>
        <p:sp>
          <p:nvSpPr>
            <p:cNvPr name="TextBox 76" id="76"/>
            <p:cNvSpPr txBox="true"/>
            <p:nvPr/>
          </p:nvSpPr>
          <p:spPr>
            <a:xfrm>
              <a:off x="0" y="0"/>
              <a:ext cx="5260950" cy="5969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024"/>
                </a:lnSpc>
              </a:pPr>
              <a:r>
                <a:rPr lang="en-US" sz="2520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[one-line explanation]</a:t>
              </a:r>
            </a:p>
          </p:txBody>
        </p:sp>
      </p:grpSp>
      <p:grpSp>
        <p:nvGrpSpPr>
          <p:cNvPr name="Group 77" id="77"/>
          <p:cNvGrpSpPr/>
          <p:nvPr/>
        </p:nvGrpSpPr>
        <p:grpSpPr>
          <a:xfrm rot="0">
            <a:off x="9402213" y="6776142"/>
            <a:ext cx="7896225" cy="1981200"/>
            <a:chOff x="0" y="0"/>
            <a:chExt cx="10528300" cy="2641600"/>
          </a:xfrm>
        </p:grpSpPr>
        <p:sp>
          <p:nvSpPr>
            <p:cNvPr name="Freeform 78" id="78"/>
            <p:cNvSpPr/>
            <p:nvPr/>
          </p:nvSpPr>
          <p:spPr>
            <a:xfrm flipH="false" flipV="false" rot="0">
              <a:off x="0" y="0"/>
              <a:ext cx="10528300" cy="2641600"/>
            </a:xfrm>
            <a:custGeom>
              <a:avLst/>
              <a:gdLst/>
              <a:ahLst/>
              <a:cxnLst/>
              <a:rect r="r" b="b" t="t" l="l"/>
              <a:pathLst>
                <a:path h="2641600" w="10528300">
                  <a:moveTo>
                    <a:pt x="0" y="0"/>
                  </a:moveTo>
                  <a:lnTo>
                    <a:pt x="10528300" y="0"/>
                  </a:lnTo>
                  <a:lnTo>
                    <a:pt x="10528300" y="2641600"/>
                  </a:lnTo>
                  <a:lnTo>
                    <a:pt x="0" y="2641600"/>
                  </a:lnTo>
                  <a:close/>
                </a:path>
              </a:pathLst>
            </a:custGeom>
            <a:solidFill>
              <a:srgbClr val="FFFFFF">
                <a:alpha val="12157"/>
              </a:srgbClr>
            </a:solidFill>
            <a:ln w="28576" cap="sq">
              <a:solidFill>
                <a:srgbClr val="17314D"/>
              </a:solidFill>
              <a:prstDash val="dash"/>
              <a:miter/>
            </a:ln>
          </p:spPr>
        </p:sp>
      </p:grpSp>
      <p:grpSp>
        <p:nvGrpSpPr>
          <p:cNvPr name="Group 79" id="79"/>
          <p:cNvGrpSpPr/>
          <p:nvPr/>
        </p:nvGrpSpPr>
        <p:grpSpPr>
          <a:xfrm rot="0">
            <a:off x="9849298" y="7229923"/>
            <a:ext cx="5538997" cy="390525"/>
            <a:chOff x="0" y="0"/>
            <a:chExt cx="7385329" cy="520700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0" y="0"/>
              <a:ext cx="7385328" cy="520701"/>
            </a:xfrm>
            <a:custGeom>
              <a:avLst/>
              <a:gdLst/>
              <a:ahLst/>
              <a:cxnLst/>
              <a:rect r="r" b="b" t="t" l="l"/>
              <a:pathLst>
                <a:path h="520701" w="7385328">
                  <a:moveTo>
                    <a:pt x="0" y="0"/>
                  </a:moveTo>
                  <a:lnTo>
                    <a:pt x="7385328" y="0"/>
                  </a:lnTo>
                  <a:lnTo>
                    <a:pt x="7385328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6364" r="0" b="-226364"/>
              </a:stretch>
            </a:blipFill>
          </p:spPr>
        </p:sp>
        <p:sp>
          <p:nvSpPr>
            <p:cNvPr name="TextBox 81" id="81"/>
            <p:cNvSpPr txBox="true"/>
            <p:nvPr/>
          </p:nvSpPr>
          <p:spPr>
            <a:xfrm>
              <a:off x="0" y="9525"/>
              <a:ext cx="7385329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302">
                  <a:solidFill>
                    <a:srgbClr val="667989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TECHNOLOGIES AND TOOLS</a:t>
              </a:r>
            </a:p>
          </p:txBody>
        </p:sp>
      </p:grpSp>
      <p:grpSp>
        <p:nvGrpSpPr>
          <p:cNvPr name="Group 82" id="82"/>
          <p:cNvGrpSpPr/>
          <p:nvPr/>
        </p:nvGrpSpPr>
        <p:grpSpPr>
          <a:xfrm rot="0">
            <a:off x="9849298" y="7593654"/>
            <a:ext cx="6339211" cy="476250"/>
            <a:chOff x="0" y="0"/>
            <a:chExt cx="8452282" cy="635000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0" y="0"/>
              <a:ext cx="8452286" cy="635000"/>
            </a:xfrm>
            <a:custGeom>
              <a:avLst/>
              <a:gdLst/>
              <a:ahLst/>
              <a:cxnLst/>
              <a:rect r="r" b="b" t="t" l="l"/>
              <a:pathLst>
                <a:path h="635000" w="8452286">
                  <a:moveTo>
                    <a:pt x="0" y="0"/>
                  </a:moveTo>
                  <a:lnTo>
                    <a:pt x="8452286" y="0"/>
                  </a:lnTo>
                  <a:lnTo>
                    <a:pt x="8452286" y="635000"/>
                  </a:lnTo>
                  <a:lnTo>
                    <a:pt x="0" y="635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09359" r="0" b="-209359"/>
              </a:stretch>
            </a:blipFill>
          </p:spPr>
        </p:sp>
        <p:sp>
          <p:nvSpPr>
            <p:cNvPr name="TextBox 84" id="84"/>
            <p:cNvSpPr txBox="true"/>
            <p:nvPr/>
          </p:nvSpPr>
          <p:spPr>
            <a:xfrm>
              <a:off x="0" y="9525"/>
              <a:ext cx="8452282" cy="6254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92"/>
                </a:lnSpc>
              </a:pPr>
              <a:r>
                <a:rPr lang="en-US" sz="2660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[frontend] · [backend] · [database]</a:t>
              </a:r>
            </a:p>
          </p:txBody>
        </p:sp>
      </p:grpSp>
      <p:grpSp>
        <p:nvGrpSpPr>
          <p:cNvPr name="Group 85" id="85"/>
          <p:cNvGrpSpPr/>
          <p:nvPr/>
        </p:nvGrpSpPr>
        <p:grpSpPr>
          <a:xfrm rot="0">
            <a:off x="9849298" y="7999514"/>
            <a:ext cx="3251330" cy="476250"/>
            <a:chOff x="0" y="0"/>
            <a:chExt cx="4335107" cy="635000"/>
          </a:xfrm>
        </p:grpSpPr>
        <p:sp>
          <p:nvSpPr>
            <p:cNvPr name="Freeform 86" id="86"/>
            <p:cNvSpPr/>
            <p:nvPr/>
          </p:nvSpPr>
          <p:spPr>
            <a:xfrm flipH="false" flipV="false" rot="0">
              <a:off x="0" y="0"/>
              <a:ext cx="4335104" cy="635000"/>
            </a:xfrm>
            <a:custGeom>
              <a:avLst/>
              <a:gdLst/>
              <a:ahLst/>
              <a:cxnLst/>
              <a:rect r="r" b="b" t="t" l="l"/>
              <a:pathLst>
                <a:path h="635000" w="4335104">
                  <a:moveTo>
                    <a:pt x="0" y="0"/>
                  </a:moveTo>
                  <a:lnTo>
                    <a:pt x="4335104" y="0"/>
                  </a:lnTo>
                  <a:lnTo>
                    <a:pt x="4335104" y="635000"/>
                  </a:lnTo>
                  <a:lnTo>
                    <a:pt x="0" y="635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3023" r="0" b="-83023"/>
              </a:stretch>
            </a:blipFill>
          </p:spPr>
        </p:sp>
        <p:sp>
          <p:nvSpPr>
            <p:cNvPr name="TextBox 87" id="87"/>
            <p:cNvSpPr txBox="true"/>
            <p:nvPr/>
          </p:nvSpPr>
          <p:spPr>
            <a:xfrm>
              <a:off x="0" y="9525"/>
              <a:ext cx="4335107" cy="6254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92"/>
                </a:lnSpc>
              </a:pPr>
              <a:r>
                <a:rPr lang="en-US" sz="2660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[APIs / hardware]</a:t>
              </a:r>
            </a:p>
          </p:txBody>
        </p:sp>
      </p:grpSp>
      <p:grpSp>
        <p:nvGrpSpPr>
          <p:cNvPr name="Group 88" id="88"/>
          <p:cNvGrpSpPr/>
          <p:nvPr/>
        </p:nvGrpSpPr>
        <p:grpSpPr>
          <a:xfrm rot="0">
            <a:off x="10179691" y="2581275"/>
            <a:ext cx="9347578" cy="390525"/>
            <a:chOff x="0" y="0"/>
            <a:chExt cx="12463437" cy="520700"/>
          </a:xfrm>
        </p:grpSpPr>
        <p:sp>
          <p:nvSpPr>
            <p:cNvPr name="Freeform 89" id="89"/>
            <p:cNvSpPr/>
            <p:nvPr/>
          </p:nvSpPr>
          <p:spPr>
            <a:xfrm flipH="false" flipV="false" rot="0">
              <a:off x="0" y="0"/>
              <a:ext cx="12463442" cy="520701"/>
            </a:xfrm>
            <a:custGeom>
              <a:avLst/>
              <a:gdLst/>
              <a:ahLst/>
              <a:cxnLst/>
              <a:rect r="r" b="b" t="t" l="l"/>
              <a:pathLst>
                <a:path h="520701" w="12463442">
                  <a:moveTo>
                    <a:pt x="0" y="0"/>
                  </a:moveTo>
                  <a:lnTo>
                    <a:pt x="12463442" y="0"/>
                  </a:lnTo>
                  <a:lnTo>
                    <a:pt x="12463442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16391" r="0" b="-416391"/>
              </a:stretch>
            </a:blipFill>
          </p:spPr>
        </p:sp>
        <p:sp>
          <p:nvSpPr>
            <p:cNvPr name="TextBox 90" id="90"/>
            <p:cNvSpPr txBox="true"/>
            <p:nvPr/>
          </p:nvSpPr>
          <p:spPr>
            <a:xfrm>
              <a:off x="0" y="9525"/>
              <a:ext cx="12463437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sz="2160" i="true">
                  <a:solidFill>
                    <a:srgbClr val="6A7680"/>
                  </a:solidFill>
                  <a:latin typeface="Source Sans 3 Italics"/>
                  <a:ea typeface="Source Sans 3 Italics"/>
                  <a:cs typeface="Source Sans 3 Italics"/>
                  <a:sym typeface="Source Sans 3 Italics"/>
                </a:rPr>
                <a:t>Image: add a clean architecture, flowchart, or system diagram.</a:t>
              </a:r>
            </a:p>
          </p:txBody>
        </p:sp>
      </p:grpSp>
      <p:grpSp>
        <p:nvGrpSpPr>
          <p:cNvPr name="Group 91" id="91"/>
          <p:cNvGrpSpPr/>
          <p:nvPr/>
        </p:nvGrpSpPr>
        <p:grpSpPr>
          <a:xfrm rot="0">
            <a:off x="1005783" y="9556109"/>
            <a:ext cx="3656276" cy="390525"/>
            <a:chOff x="0" y="0"/>
            <a:chExt cx="4875035" cy="520700"/>
          </a:xfrm>
        </p:grpSpPr>
        <p:sp>
          <p:nvSpPr>
            <p:cNvPr name="Freeform 92" id="92"/>
            <p:cNvSpPr/>
            <p:nvPr/>
          </p:nvSpPr>
          <p:spPr>
            <a:xfrm flipH="false" flipV="false" rot="0">
              <a:off x="0" y="0"/>
              <a:ext cx="4875035" cy="520701"/>
            </a:xfrm>
            <a:custGeom>
              <a:avLst/>
              <a:gdLst/>
              <a:ahLst/>
              <a:cxnLst/>
              <a:rect r="r" b="b" t="t" l="l"/>
              <a:pathLst>
                <a:path h="520701" w="4875035">
                  <a:moveTo>
                    <a:pt x="0" y="0"/>
                  </a:moveTo>
                  <a:lnTo>
                    <a:pt x="4875035" y="0"/>
                  </a:lnTo>
                  <a:lnTo>
                    <a:pt x="4875035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2427" r="0" b="-132427"/>
              </a:stretch>
            </a:blipFill>
          </p:spPr>
        </p:sp>
        <p:sp>
          <p:nvSpPr>
            <p:cNvPr name="TextBox 93" id="93"/>
            <p:cNvSpPr txBox="true"/>
            <p:nvPr/>
          </p:nvSpPr>
          <p:spPr>
            <a:xfrm>
              <a:off x="0" y="9525"/>
              <a:ext cx="4875035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08">
                  <a:solidFill>
                    <a:srgbClr val="6A7680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NEXTECH 2.0 · NMIET</a:t>
              </a:r>
            </a:p>
          </p:txBody>
        </p:sp>
      </p:grpSp>
      <p:grpSp>
        <p:nvGrpSpPr>
          <p:cNvPr name="Group 94" id="94"/>
          <p:cNvGrpSpPr/>
          <p:nvPr/>
        </p:nvGrpSpPr>
        <p:grpSpPr>
          <a:xfrm rot="0">
            <a:off x="16419166" y="9556109"/>
            <a:ext cx="1236269" cy="390525"/>
            <a:chOff x="0" y="0"/>
            <a:chExt cx="1648358" cy="520700"/>
          </a:xfrm>
        </p:grpSpPr>
        <p:sp>
          <p:nvSpPr>
            <p:cNvPr name="Freeform 95" id="95"/>
            <p:cNvSpPr/>
            <p:nvPr/>
          </p:nvSpPr>
          <p:spPr>
            <a:xfrm flipH="false" flipV="false" rot="0">
              <a:off x="0" y="0"/>
              <a:ext cx="1648360" cy="520701"/>
            </a:xfrm>
            <a:custGeom>
              <a:avLst/>
              <a:gdLst/>
              <a:ahLst/>
              <a:cxnLst/>
              <a:rect r="r" b="b" t="t" l="l"/>
              <a:pathLst>
                <a:path h="520701" w="1648360">
                  <a:moveTo>
                    <a:pt x="0" y="0"/>
                  </a:moveTo>
                  <a:lnTo>
                    <a:pt x="1648360" y="0"/>
                  </a:lnTo>
                  <a:lnTo>
                    <a:pt x="1648360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682" r="0" b="-11682"/>
              </a:stretch>
            </a:blipFill>
          </p:spPr>
        </p:sp>
        <p:sp>
          <p:nvSpPr>
            <p:cNvPr name="TextBox 96" id="96"/>
            <p:cNvSpPr txBox="true"/>
            <p:nvPr/>
          </p:nvSpPr>
          <p:spPr>
            <a:xfrm>
              <a:off x="0" y="9525"/>
              <a:ext cx="1648358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08">
                  <a:solidFill>
                    <a:srgbClr val="6A7680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05 / 10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7F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76"/>
            <a:ext cx="18288000" cy="66675"/>
            <a:chOff x="0" y="0"/>
            <a:chExt cx="24384000" cy="88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88900"/>
            </a:xfrm>
            <a:custGeom>
              <a:avLst/>
              <a:gdLst/>
              <a:ahLst/>
              <a:cxnLst/>
              <a:rect r="r" b="b" t="t" l="l"/>
              <a:pathLst>
                <a:path h="889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17324D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005783" y="1501083"/>
            <a:ext cx="4066251" cy="390525"/>
            <a:chOff x="0" y="0"/>
            <a:chExt cx="5421668" cy="5207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5421669" cy="520701"/>
            </a:xfrm>
            <a:custGeom>
              <a:avLst/>
              <a:gdLst/>
              <a:ahLst/>
              <a:cxnLst/>
              <a:rect r="r" b="b" t="t" l="l"/>
              <a:pathLst>
                <a:path h="520701" w="5421669">
                  <a:moveTo>
                    <a:pt x="0" y="0"/>
                  </a:moveTo>
                  <a:lnTo>
                    <a:pt x="5421669" y="0"/>
                  </a:lnTo>
                  <a:lnTo>
                    <a:pt x="5421669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52883" r="0" b="-152882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9525"/>
              <a:ext cx="5421668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388">
                  <a:solidFill>
                    <a:srgbClr val="D98A2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05 / PRACTICALITY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05783" y="1902466"/>
            <a:ext cx="8000790" cy="914400"/>
            <a:chOff x="0" y="0"/>
            <a:chExt cx="10667721" cy="1219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667722" cy="1219200"/>
            </a:xfrm>
            <a:custGeom>
              <a:avLst/>
              <a:gdLst/>
              <a:ahLst/>
              <a:cxnLst/>
              <a:rect r="r" b="b" t="t" l="l"/>
              <a:pathLst>
                <a:path h="1219200" w="10667722">
                  <a:moveTo>
                    <a:pt x="0" y="0"/>
                  </a:moveTo>
                  <a:lnTo>
                    <a:pt x="10667722" y="0"/>
                  </a:lnTo>
                  <a:lnTo>
                    <a:pt x="10667722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0489" r="0" b="-120489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0667721" cy="1228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75"/>
                </a:lnSpc>
              </a:pPr>
              <a:r>
                <a:rPr lang="en-US" b="true" sz="5979" spc="-120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Feasibility &amp; Viability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04221" y="2945606"/>
            <a:ext cx="990600" cy="57150"/>
            <a:chOff x="0" y="0"/>
            <a:chExt cx="1320800" cy="762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20800" cy="76200"/>
            </a:xfrm>
            <a:custGeom>
              <a:avLst/>
              <a:gdLst/>
              <a:ahLst/>
              <a:cxnLst/>
              <a:rect r="r" b="b" t="t" l="l"/>
              <a:pathLst>
                <a:path h="76200" w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007050" y="3817668"/>
            <a:ext cx="161925" cy="161925"/>
            <a:chOff x="0" y="0"/>
            <a:chExt cx="215900" cy="2159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5900" cy="215900"/>
            </a:xfrm>
            <a:custGeom>
              <a:avLst/>
              <a:gdLst/>
              <a:ahLst/>
              <a:cxnLst/>
              <a:rect r="r" b="b" t="t" l="l"/>
              <a:pathLst>
                <a:path h="215900" w="215900">
                  <a:moveTo>
                    <a:pt x="0" y="107950"/>
                  </a:moveTo>
                  <a:cubicBezTo>
                    <a:pt x="0" y="48387"/>
                    <a:pt x="48387" y="0"/>
                    <a:pt x="107950" y="0"/>
                  </a:cubicBezTo>
                  <a:cubicBezTo>
                    <a:pt x="167513" y="0"/>
                    <a:pt x="215900" y="48387"/>
                    <a:pt x="215900" y="107950"/>
                  </a:cubicBezTo>
                  <a:cubicBezTo>
                    <a:pt x="215900" y="167513"/>
                    <a:pt x="167513" y="215900"/>
                    <a:pt x="107950" y="215900"/>
                  </a:cubicBezTo>
                  <a:cubicBezTo>
                    <a:pt x="48387" y="215900"/>
                    <a:pt x="0" y="167513"/>
                    <a:pt x="0" y="107950"/>
                  </a:cubicBez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371305" y="3655666"/>
            <a:ext cx="9070915" cy="514350"/>
            <a:chOff x="0" y="0"/>
            <a:chExt cx="12094553" cy="685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2094547" cy="685800"/>
            </a:xfrm>
            <a:custGeom>
              <a:avLst/>
              <a:gdLst/>
              <a:ahLst/>
              <a:cxnLst/>
              <a:rect r="r" b="b" t="t" l="l"/>
              <a:pathLst>
                <a:path h="685800" w="12094547">
                  <a:moveTo>
                    <a:pt x="0" y="0"/>
                  </a:moveTo>
                  <a:lnTo>
                    <a:pt x="12094547" y="0"/>
                  </a:lnTo>
                  <a:lnTo>
                    <a:pt x="12094547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93632" r="0" b="-293632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0"/>
              <a:ext cx="12094553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Technical feasibility: [why the solution can be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371305" y="4087263"/>
            <a:ext cx="1178804" cy="514350"/>
            <a:chOff x="0" y="0"/>
            <a:chExt cx="1571739" cy="685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571744" cy="685800"/>
            </a:xfrm>
            <a:custGeom>
              <a:avLst/>
              <a:gdLst/>
              <a:ahLst/>
              <a:cxnLst/>
              <a:rect r="r" b="b" t="t" l="l"/>
              <a:pathLst>
                <a:path h="685800" w="1571744">
                  <a:moveTo>
                    <a:pt x="0" y="0"/>
                  </a:moveTo>
                  <a:lnTo>
                    <a:pt x="1571744" y="0"/>
                  </a:lnTo>
                  <a:lnTo>
                    <a:pt x="1571744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982" t="0" r="-5982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0"/>
              <a:ext cx="1571739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built]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007050" y="5030610"/>
            <a:ext cx="161925" cy="161925"/>
            <a:chOff x="0" y="0"/>
            <a:chExt cx="215900" cy="2159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15900" cy="215900"/>
            </a:xfrm>
            <a:custGeom>
              <a:avLst/>
              <a:gdLst/>
              <a:ahLst/>
              <a:cxnLst/>
              <a:rect r="r" b="b" t="t" l="l"/>
              <a:pathLst>
                <a:path h="215900" w="215900">
                  <a:moveTo>
                    <a:pt x="0" y="107950"/>
                  </a:moveTo>
                  <a:cubicBezTo>
                    <a:pt x="0" y="48387"/>
                    <a:pt x="48387" y="0"/>
                    <a:pt x="107950" y="0"/>
                  </a:cubicBezTo>
                  <a:cubicBezTo>
                    <a:pt x="167513" y="0"/>
                    <a:pt x="215900" y="48387"/>
                    <a:pt x="215900" y="107950"/>
                  </a:cubicBezTo>
                  <a:cubicBezTo>
                    <a:pt x="215900" y="167513"/>
                    <a:pt x="167513" y="215900"/>
                    <a:pt x="107950" y="215900"/>
                  </a:cubicBezTo>
                  <a:cubicBezTo>
                    <a:pt x="48387" y="215900"/>
                    <a:pt x="0" y="167513"/>
                    <a:pt x="0" y="107950"/>
                  </a:cubicBez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1371305" y="4868618"/>
            <a:ext cx="9033958" cy="514350"/>
            <a:chOff x="0" y="0"/>
            <a:chExt cx="12045277" cy="685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2045275" cy="685800"/>
            </a:xfrm>
            <a:custGeom>
              <a:avLst/>
              <a:gdLst/>
              <a:ahLst/>
              <a:cxnLst/>
              <a:rect r="r" b="b" t="t" l="l"/>
              <a:pathLst>
                <a:path h="685800" w="12045275">
                  <a:moveTo>
                    <a:pt x="0" y="0"/>
                  </a:moveTo>
                  <a:lnTo>
                    <a:pt x="12045275" y="0"/>
                  </a:lnTo>
                  <a:lnTo>
                    <a:pt x="12045275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92231" r="0" b="-292231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0"/>
              <a:ext cx="12045277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Operational feasibility: [how it will be used or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371305" y="5300215"/>
            <a:ext cx="2118912" cy="514350"/>
            <a:chOff x="0" y="0"/>
            <a:chExt cx="2825217" cy="685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2825213" cy="685800"/>
            </a:xfrm>
            <a:custGeom>
              <a:avLst/>
              <a:gdLst/>
              <a:ahLst/>
              <a:cxnLst/>
              <a:rect r="r" b="b" t="t" l="l"/>
              <a:pathLst>
                <a:path h="685800" w="2825213">
                  <a:moveTo>
                    <a:pt x="0" y="0"/>
                  </a:moveTo>
                  <a:lnTo>
                    <a:pt x="2825213" y="0"/>
                  </a:lnTo>
                  <a:lnTo>
                    <a:pt x="2825213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0270" r="0" b="-30270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>
              <a:off x="0" y="0"/>
              <a:ext cx="2825217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deployed]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007050" y="6243561"/>
            <a:ext cx="161925" cy="161925"/>
            <a:chOff x="0" y="0"/>
            <a:chExt cx="215900" cy="2159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215900" cy="215900"/>
            </a:xfrm>
            <a:custGeom>
              <a:avLst/>
              <a:gdLst/>
              <a:ahLst/>
              <a:cxnLst/>
              <a:rect r="r" b="b" t="t" l="l"/>
              <a:pathLst>
                <a:path h="215900" w="215900">
                  <a:moveTo>
                    <a:pt x="0" y="107950"/>
                  </a:moveTo>
                  <a:cubicBezTo>
                    <a:pt x="0" y="48387"/>
                    <a:pt x="48387" y="0"/>
                    <a:pt x="107950" y="0"/>
                  </a:cubicBezTo>
                  <a:cubicBezTo>
                    <a:pt x="167513" y="0"/>
                    <a:pt x="215900" y="48387"/>
                    <a:pt x="215900" y="107950"/>
                  </a:cubicBezTo>
                  <a:cubicBezTo>
                    <a:pt x="215900" y="167513"/>
                    <a:pt x="167513" y="215900"/>
                    <a:pt x="107950" y="215900"/>
                  </a:cubicBezTo>
                  <a:cubicBezTo>
                    <a:pt x="48387" y="215900"/>
                    <a:pt x="0" y="167513"/>
                    <a:pt x="0" y="107950"/>
                  </a:cubicBez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32" id="32"/>
          <p:cNvGrpSpPr/>
          <p:nvPr/>
        </p:nvGrpSpPr>
        <p:grpSpPr>
          <a:xfrm rot="0">
            <a:off x="1371305" y="6081560"/>
            <a:ext cx="8340928" cy="514350"/>
            <a:chOff x="0" y="0"/>
            <a:chExt cx="11121238" cy="685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1121232" cy="685800"/>
            </a:xfrm>
            <a:custGeom>
              <a:avLst/>
              <a:gdLst/>
              <a:ahLst/>
              <a:cxnLst/>
              <a:rect r="r" b="b" t="t" l="l"/>
              <a:pathLst>
                <a:path h="685800" w="11121232">
                  <a:moveTo>
                    <a:pt x="0" y="0"/>
                  </a:moveTo>
                  <a:lnTo>
                    <a:pt x="11121232" y="0"/>
                  </a:lnTo>
                  <a:lnTo>
                    <a:pt x="11121232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65978" r="0" b="-265978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0"/>
              <a:ext cx="11121238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Cost or resource needs: [short estimate or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371305" y="6513166"/>
            <a:ext cx="2740362" cy="514350"/>
            <a:chOff x="0" y="0"/>
            <a:chExt cx="3653815" cy="685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3653811" cy="685800"/>
            </a:xfrm>
            <a:custGeom>
              <a:avLst/>
              <a:gdLst/>
              <a:ahLst/>
              <a:cxnLst/>
              <a:rect r="r" b="b" t="t" l="l"/>
              <a:pathLst>
                <a:path h="685800" w="3653811">
                  <a:moveTo>
                    <a:pt x="0" y="0"/>
                  </a:moveTo>
                  <a:lnTo>
                    <a:pt x="3653811" y="0"/>
                  </a:lnTo>
                  <a:lnTo>
                    <a:pt x="3653811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812" r="0" b="-53812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0"/>
              <a:ext cx="3653815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requirement]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0544175" y="3712816"/>
            <a:ext cx="2722169" cy="390525"/>
            <a:chOff x="0" y="0"/>
            <a:chExt cx="3629558" cy="5207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3629560" cy="520701"/>
            </a:xfrm>
            <a:custGeom>
              <a:avLst/>
              <a:gdLst/>
              <a:ahLst/>
              <a:cxnLst/>
              <a:rect r="r" b="b" t="t" l="l"/>
              <a:pathLst>
                <a:path h="520701" w="3629560">
                  <a:moveTo>
                    <a:pt x="0" y="0"/>
                  </a:moveTo>
                  <a:lnTo>
                    <a:pt x="3629560" y="0"/>
                  </a:lnTo>
                  <a:lnTo>
                    <a:pt x="3629560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5820" r="0" b="-85820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9525"/>
              <a:ext cx="3629558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324">
                  <a:solidFill>
                    <a:srgbClr val="657887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RISK REVIEW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0545442" y="4455243"/>
            <a:ext cx="161925" cy="161925"/>
            <a:chOff x="0" y="0"/>
            <a:chExt cx="215900" cy="2159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215900" cy="215900"/>
            </a:xfrm>
            <a:custGeom>
              <a:avLst/>
              <a:gdLst/>
              <a:ahLst/>
              <a:cxnLst/>
              <a:rect r="r" b="b" t="t" l="l"/>
              <a:pathLst>
                <a:path h="215900" w="215900">
                  <a:moveTo>
                    <a:pt x="0" y="107950"/>
                  </a:moveTo>
                  <a:cubicBezTo>
                    <a:pt x="0" y="48387"/>
                    <a:pt x="48387" y="0"/>
                    <a:pt x="107950" y="0"/>
                  </a:cubicBezTo>
                  <a:cubicBezTo>
                    <a:pt x="167513" y="0"/>
                    <a:pt x="215900" y="48387"/>
                    <a:pt x="215900" y="107950"/>
                  </a:cubicBezTo>
                  <a:cubicBezTo>
                    <a:pt x="215900" y="167513"/>
                    <a:pt x="167513" y="215900"/>
                    <a:pt x="107950" y="215900"/>
                  </a:cubicBezTo>
                  <a:cubicBezTo>
                    <a:pt x="48387" y="215900"/>
                    <a:pt x="0" y="167513"/>
                    <a:pt x="0" y="107950"/>
                  </a:cubicBez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43" id="43"/>
          <p:cNvGrpSpPr/>
          <p:nvPr/>
        </p:nvGrpSpPr>
        <p:grpSpPr>
          <a:xfrm rot="0">
            <a:off x="10909697" y="4293241"/>
            <a:ext cx="3124210" cy="514350"/>
            <a:chOff x="0" y="0"/>
            <a:chExt cx="4165613" cy="685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4165619" cy="685800"/>
            </a:xfrm>
            <a:custGeom>
              <a:avLst/>
              <a:gdLst/>
              <a:ahLst/>
              <a:cxnLst/>
              <a:rect r="r" b="b" t="t" l="l"/>
              <a:pathLst>
                <a:path h="685800" w="4165619">
                  <a:moveTo>
                    <a:pt x="0" y="0"/>
                  </a:moveTo>
                  <a:lnTo>
                    <a:pt x="4165619" y="0"/>
                  </a:lnTo>
                  <a:lnTo>
                    <a:pt x="4165619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8353" r="0" b="-68353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0"/>
              <a:ext cx="4165613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Risks: [top risk]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0545442" y="5236588"/>
            <a:ext cx="161925" cy="161925"/>
            <a:chOff x="0" y="0"/>
            <a:chExt cx="215900" cy="2159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215900" cy="215900"/>
            </a:xfrm>
            <a:custGeom>
              <a:avLst/>
              <a:gdLst/>
              <a:ahLst/>
              <a:cxnLst/>
              <a:rect r="r" b="b" t="t" l="l"/>
              <a:pathLst>
                <a:path h="215900" w="215900">
                  <a:moveTo>
                    <a:pt x="0" y="107950"/>
                  </a:moveTo>
                  <a:cubicBezTo>
                    <a:pt x="0" y="48387"/>
                    <a:pt x="48387" y="0"/>
                    <a:pt x="107950" y="0"/>
                  </a:cubicBezTo>
                  <a:cubicBezTo>
                    <a:pt x="167513" y="0"/>
                    <a:pt x="215900" y="48387"/>
                    <a:pt x="215900" y="107950"/>
                  </a:cubicBezTo>
                  <a:cubicBezTo>
                    <a:pt x="215900" y="167513"/>
                    <a:pt x="167513" y="215900"/>
                    <a:pt x="107950" y="215900"/>
                  </a:cubicBezTo>
                  <a:cubicBezTo>
                    <a:pt x="48387" y="215900"/>
                    <a:pt x="0" y="167513"/>
                    <a:pt x="0" y="107950"/>
                  </a:cubicBez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48" id="48"/>
          <p:cNvGrpSpPr/>
          <p:nvPr/>
        </p:nvGrpSpPr>
        <p:grpSpPr>
          <a:xfrm rot="0">
            <a:off x="10909697" y="5074596"/>
            <a:ext cx="8385229" cy="514350"/>
            <a:chOff x="0" y="0"/>
            <a:chExt cx="11180305" cy="68580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11180307" cy="685800"/>
            </a:xfrm>
            <a:custGeom>
              <a:avLst/>
              <a:gdLst/>
              <a:ahLst/>
              <a:cxnLst/>
              <a:rect r="r" b="b" t="t" l="l"/>
              <a:pathLst>
                <a:path h="685800" w="11180307">
                  <a:moveTo>
                    <a:pt x="0" y="0"/>
                  </a:moveTo>
                  <a:lnTo>
                    <a:pt x="11180307" y="0"/>
                  </a:lnTo>
                  <a:lnTo>
                    <a:pt x="11180307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67656" r="0" b="-267656"/>
              </a:stretch>
            </a:blipFill>
          </p:spPr>
        </p:sp>
        <p:sp>
          <p:nvSpPr>
            <p:cNvPr name="TextBox 50" id="50"/>
            <p:cNvSpPr txBox="true"/>
            <p:nvPr/>
          </p:nvSpPr>
          <p:spPr>
            <a:xfrm>
              <a:off x="0" y="0"/>
              <a:ext cx="11180305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Mitigation: [how the risk will be managed]</a:t>
              </a: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0546109" y="5965479"/>
            <a:ext cx="6734175" cy="28575"/>
            <a:chOff x="0" y="0"/>
            <a:chExt cx="8978900" cy="381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8978900" cy="38100"/>
            </a:xfrm>
            <a:custGeom>
              <a:avLst/>
              <a:gdLst/>
              <a:ahLst/>
              <a:cxnLst/>
              <a:rect r="r" b="b" t="t" l="l"/>
              <a:pathLst>
                <a:path h="38100" w="8978900">
                  <a:moveTo>
                    <a:pt x="0" y="0"/>
                  </a:moveTo>
                  <a:lnTo>
                    <a:pt x="8978900" y="0"/>
                  </a:lnTo>
                  <a:lnTo>
                    <a:pt x="89789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19324B">
                <a:alpha val="3922"/>
              </a:srgbClr>
            </a:solidFill>
          </p:spPr>
        </p:sp>
      </p:grpSp>
      <p:grpSp>
        <p:nvGrpSpPr>
          <p:cNvPr name="Group 53" id="53"/>
          <p:cNvGrpSpPr/>
          <p:nvPr/>
        </p:nvGrpSpPr>
        <p:grpSpPr>
          <a:xfrm rot="0">
            <a:off x="10544175" y="6264773"/>
            <a:ext cx="7676140" cy="390525"/>
            <a:chOff x="0" y="0"/>
            <a:chExt cx="10234854" cy="52070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10234850" cy="520701"/>
            </a:xfrm>
            <a:custGeom>
              <a:avLst/>
              <a:gdLst/>
              <a:ahLst/>
              <a:cxnLst/>
              <a:rect r="r" b="b" t="t" l="l"/>
              <a:pathLst>
                <a:path h="520701" w="10234850">
                  <a:moveTo>
                    <a:pt x="0" y="0"/>
                  </a:moveTo>
                  <a:lnTo>
                    <a:pt x="10234850" y="0"/>
                  </a:lnTo>
                  <a:lnTo>
                    <a:pt x="10234850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32996" r="0" b="-332995"/>
              </a:stretch>
            </a:blipFill>
          </p:spPr>
        </p:sp>
        <p:sp>
          <p:nvSpPr>
            <p:cNvPr name="TextBox 55" id="55"/>
            <p:cNvSpPr txBox="true"/>
            <p:nvPr/>
          </p:nvSpPr>
          <p:spPr>
            <a:xfrm>
              <a:off x="0" y="9525"/>
              <a:ext cx="10234854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sz="2160">
                  <a:solidFill>
                    <a:srgbClr val="6A7680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Use this page to show that the proposed solution is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10544175" y="6593834"/>
            <a:ext cx="6168571" cy="390525"/>
            <a:chOff x="0" y="0"/>
            <a:chExt cx="8224761" cy="52070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8224758" cy="520701"/>
            </a:xfrm>
            <a:custGeom>
              <a:avLst/>
              <a:gdLst/>
              <a:ahLst/>
              <a:cxnLst/>
              <a:rect r="r" b="b" t="t" l="l"/>
              <a:pathLst>
                <a:path h="520701" w="8224758">
                  <a:moveTo>
                    <a:pt x="0" y="0"/>
                  </a:moveTo>
                  <a:lnTo>
                    <a:pt x="8224758" y="0"/>
                  </a:lnTo>
                  <a:lnTo>
                    <a:pt x="8224758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57776" r="0" b="-257776"/>
              </a:stretch>
            </a:blipFill>
          </p:spPr>
        </p:sp>
        <p:sp>
          <p:nvSpPr>
            <p:cNvPr name="TextBox 58" id="58"/>
            <p:cNvSpPr txBox="true"/>
            <p:nvPr/>
          </p:nvSpPr>
          <p:spPr>
            <a:xfrm>
              <a:off x="0" y="9525"/>
              <a:ext cx="8224761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sz="2160">
                  <a:solidFill>
                    <a:srgbClr val="6A7680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achievable, deployable, and responsible.</a:t>
              </a: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1005783" y="9556109"/>
            <a:ext cx="3656276" cy="390525"/>
            <a:chOff x="0" y="0"/>
            <a:chExt cx="4875035" cy="520700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4875035" cy="520701"/>
            </a:xfrm>
            <a:custGeom>
              <a:avLst/>
              <a:gdLst/>
              <a:ahLst/>
              <a:cxnLst/>
              <a:rect r="r" b="b" t="t" l="l"/>
              <a:pathLst>
                <a:path h="520701" w="4875035">
                  <a:moveTo>
                    <a:pt x="0" y="0"/>
                  </a:moveTo>
                  <a:lnTo>
                    <a:pt x="4875035" y="0"/>
                  </a:lnTo>
                  <a:lnTo>
                    <a:pt x="4875035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2427" r="0" b="-132427"/>
              </a:stretch>
            </a:blipFill>
          </p:spPr>
        </p:sp>
        <p:sp>
          <p:nvSpPr>
            <p:cNvPr name="TextBox 61" id="61"/>
            <p:cNvSpPr txBox="true"/>
            <p:nvPr/>
          </p:nvSpPr>
          <p:spPr>
            <a:xfrm>
              <a:off x="0" y="9525"/>
              <a:ext cx="4875035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08">
                  <a:solidFill>
                    <a:srgbClr val="6A7680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NEXTECH 2.0 · NMIET</a:t>
              </a: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16419166" y="9556109"/>
            <a:ext cx="1236269" cy="390525"/>
            <a:chOff x="0" y="0"/>
            <a:chExt cx="1648358" cy="520700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1648360" cy="520701"/>
            </a:xfrm>
            <a:custGeom>
              <a:avLst/>
              <a:gdLst/>
              <a:ahLst/>
              <a:cxnLst/>
              <a:rect r="r" b="b" t="t" l="l"/>
              <a:pathLst>
                <a:path h="520701" w="1648360">
                  <a:moveTo>
                    <a:pt x="0" y="0"/>
                  </a:moveTo>
                  <a:lnTo>
                    <a:pt x="1648360" y="0"/>
                  </a:lnTo>
                  <a:lnTo>
                    <a:pt x="1648360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682" r="0" b="-11682"/>
              </a:stretch>
            </a:blipFill>
          </p:spPr>
        </p:sp>
        <p:sp>
          <p:nvSpPr>
            <p:cNvPr name="TextBox 64" id="64"/>
            <p:cNvSpPr txBox="true"/>
            <p:nvPr/>
          </p:nvSpPr>
          <p:spPr>
            <a:xfrm>
              <a:off x="0" y="9525"/>
              <a:ext cx="1648358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08">
                  <a:solidFill>
                    <a:srgbClr val="6A7680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06 / 10</a:t>
              </a:r>
            </a:p>
          </p:txBody>
        </p:sp>
      </p:grpSp>
      <p:sp>
        <p:nvSpPr>
          <p:cNvPr name="Freeform 65" id="65" descr="preencoded.png"/>
          <p:cNvSpPr/>
          <p:nvPr/>
        </p:nvSpPr>
        <p:spPr>
          <a:xfrm flipH="false" flipV="false" rot="0">
            <a:off x="9967017" y="3703368"/>
            <a:ext cx="7315200" cy="3257550"/>
          </a:xfrm>
          <a:custGeom>
            <a:avLst/>
            <a:gdLst/>
            <a:ahLst/>
            <a:cxnLst/>
            <a:rect r="r" b="b" t="t" l="l"/>
            <a:pathLst>
              <a:path h="3257550" w="7315200">
                <a:moveTo>
                  <a:pt x="0" y="0"/>
                </a:moveTo>
                <a:lnTo>
                  <a:pt x="7315200" y="0"/>
                </a:lnTo>
                <a:lnTo>
                  <a:pt x="7315200" y="3257550"/>
                </a:lnTo>
                <a:lnTo>
                  <a:pt x="0" y="32575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6" id="66"/>
          <p:cNvGrpSpPr/>
          <p:nvPr/>
        </p:nvGrpSpPr>
        <p:grpSpPr>
          <a:xfrm rot="0">
            <a:off x="1004888" y="1139133"/>
            <a:ext cx="16278225" cy="19050"/>
            <a:chOff x="0" y="0"/>
            <a:chExt cx="21704300" cy="25400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21704300" cy="25400"/>
            </a:xfrm>
            <a:custGeom>
              <a:avLst/>
              <a:gdLst/>
              <a:ahLst/>
              <a:cxnLst/>
              <a:rect r="r" b="b" t="t" l="l"/>
              <a:pathLst>
                <a:path h="25400" w="21704300">
                  <a:moveTo>
                    <a:pt x="0" y="0"/>
                  </a:moveTo>
                  <a:lnTo>
                    <a:pt x="21704300" y="0"/>
                  </a:lnTo>
                  <a:lnTo>
                    <a:pt x="2170430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19324B">
                <a:alpha val="3922"/>
              </a:srgbClr>
            </a:solidFill>
          </p:spPr>
        </p:sp>
      </p:grpSp>
      <p:sp>
        <p:nvSpPr>
          <p:cNvPr name="Freeform 68" id="68"/>
          <p:cNvSpPr/>
          <p:nvPr/>
        </p:nvSpPr>
        <p:spPr>
          <a:xfrm flipH="false" flipV="false" rot="0">
            <a:off x="57150" y="9525"/>
            <a:ext cx="1570323" cy="1039105"/>
          </a:xfrm>
          <a:custGeom>
            <a:avLst/>
            <a:gdLst/>
            <a:ahLst/>
            <a:cxnLst/>
            <a:rect r="r" b="b" t="t" l="l"/>
            <a:pathLst>
              <a:path h="1039105" w="1570323">
                <a:moveTo>
                  <a:pt x="0" y="0"/>
                </a:moveTo>
                <a:lnTo>
                  <a:pt x="1570323" y="0"/>
                </a:lnTo>
                <a:lnTo>
                  <a:pt x="1570323" y="1039105"/>
                </a:lnTo>
                <a:lnTo>
                  <a:pt x="0" y="10391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51122"/>
            </a:stretch>
          </a:blipFill>
        </p:spPr>
      </p:sp>
      <p:grpSp>
        <p:nvGrpSpPr>
          <p:cNvPr name="Group 69" id="69"/>
          <p:cNvGrpSpPr/>
          <p:nvPr/>
        </p:nvGrpSpPr>
        <p:grpSpPr>
          <a:xfrm rot="0">
            <a:off x="8896441" y="375073"/>
            <a:ext cx="207992" cy="590769"/>
            <a:chOff x="0" y="0"/>
            <a:chExt cx="439332" cy="1247853"/>
          </a:xfrm>
        </p:grpSpPr>
        <p:sp>
          <p:nvSpPr>
            <p:cNvPr name="Freeform 70" id="70"/>
            <p:cNvSpPr/>
            <p:nvPr/>
          </p:nvSpPr>
          <p:spPr>
            <a:xfrm flipH="false" flipV="false" rot="0">
              <a:off x="0" y="0"/>
              <a:ext cx="439332" cy="1247853"/>
            </a:xfrm>
            <a:custGeom>
              <a:avLst/>
              <a:gdLst/>
              <a:ahLst/>
              <a:cxnLst/>
              <a:rect r="r" b="b" t="t" l="l"/>
              <a:pathLst>
                <a:path h="1247853" w="439332">
                  <a:moveTo>
                    <a:pt x="219666" y="0"/>
                  </a:moveTo>
                  <a:lnTo>
                    <a:pt x="219666" y="0"/>
                  </a:lnTo>
                  <a:cubicBezTo>
                    <a:pt x="277925" y="0"/>
                    <a:pt x="333798" y="23143"/>
                    <a:pt x="374994" y="64339"/>
                  </a:cubicBezTo>
                  <a:cubicBezTo>
                    <a:pt x="416189" y="105534"/>
                    <a:pt x="439332" y="161407"/>
                    <a:pt x="439332" y="219666"/>
                  </a:cubicBezTo>
                  <a:lnTo>
                    <a:pt x="439332" y="1028187"/>
                  </a:lnTo>
                  <a:cubicBezTo>
                    <a:pt x="439332" y="1149506"/>
                    <a:pt x="340985" y="1247853"/>
                    <a:pt x="219666" y="1247853"/>
                  </a:cubicBezTo>
                  <a:lnTo>
                    <a:pt x="219666" y="1247853"/>
                  </a:lnTo>
                  <a:cubicBezTo>
                    <a:pt x="98348" y="1247853"/>
                    <a:pt x="0" y="1149506"/>
                    <a:pt x="0" y="1028187"/>
                  </a:cubicBezTo>
                  <a:lnTo>
                    <a:pt x="0" y="219666"/>
                  </a:lnTo>
                  <a:cubicBezTo>
                    <a:pt x="0" y="98348"/>
                    <a:pt x="98348" y="0"/>
                    <a:pt x="21966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71" id="71"/>
            <p:cNvSpPr txBox="true"/>
            <p:nvPr/>
          </p:nvSpPr>
          <p:spPr>
            <a:xfrm>
              <a:off x="0" y="-38100"/>
              <a:ext cx="439332" cy="128595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2" id="72"/>
          <p:cNvGrpSpPr/>
          <p:nvPr/>
        </p:nvGrpSpPr>
        <p:grpSpPr>
          <a:xfrm rot="-2356061">
            <a:off x="9063061" y="293834"/>
            <a:ext cx="215150" cy="740850"/>
            <a:chOff x="0" y="0"/>
            <a:chExt cx="454451" cy="1564863"/>
          </a:xfrm>
        </p:grpSpPr>
        <p:sp>
          <p:nvSpPr>
            <p:cNvPr name="Freeform 73" id="73"/>
            <p:cNvSpPr/>
            <p:nvPr/>
          </p:nvSpPr>
          <p:spPr>
            <a:xfrm flipH="false" flipV="false" rot="0">
              <a:off x="0" y="0"/>
              <a:ext cx="454451" cy="1564863"/>
            </a:xfrm>
            <a:custGeom>
              <a:avLst/>
              <a:gdLst/>
              <a:ahLst/>
              <a:cxnLst/>
              <a:rect r="r" b="b" t="t" l="l"/>
              <a:pathLst>
                <a:path h="156486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337638"/>
                  </a:lnTo>
                  <a:cubicBezTo>
                    <a:pt x="454451" y="1397902"/>
                    <a:pt x="430512" y="1455698"/>
                    <a:pt x="387898" y="1498311"/>
                  </a:cubicBezTo>
                  <a:cubicBezTo>
                    <a:pt x="345285" y="1540924"/>
                    <a:pt x="287490" y="1564863"/>
                    <a:pt x="227226" y="1564863"/>
                  </a:cubicBezTo>
                  <a:lnTo>
                    <a:pt x="227226" y="1564863"/>
                  </a:lnTo>
                  <a:cubicBezTo>
                    <a:pt x="166962" y="1564863"/>
                    <a:pt x="109166" y="1540924"/>
                    <a:pt x="66553" y="1498311"/>
                  </a:cubicBezTo>
                  <a:cubicBezTo>
                    <a:pt x="23940" y="1455698"/>
                    <a:pt x="0" y="1397902"/>
                    <a:pt x="0" y="1337638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74" id="74"/>
            <p:cNvSpPr txBox="true"/>
            <p:nvPr/>
          </p:nvSpPr>
          <p:spPr>
            <a:xfrm>
              <a:off x="0" y="-38100"/>
              <a:ext cx="454451" cy="160296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5" id="75"/>
          <p:cNvGrpSpPr/>
          <p:nvPr/>
        </p:nvGrpSpPr>
        <p:grpSpPr>
          <a:xfrm rot="0">
            <a:off x="9234096" y="344685"/>
            <a:ext cx="215150" cy="629570"/>
            <a:chOff x="0" y="0"/>
            <a:chExt cx="454451" cy="1329813"/>
          </a:xfrm>
        </p:grpSpPr>
        <p:sp>
          <p:nvSpPr>
            <p:cNvPr name="Freeform 76" id="76"/>
            <p:cNvSpPr/>
            <p:nvPr/>
          </p:nvSpPr>
          <p:spPr>
            <a:xfrm flipH="false" flipV="false" rot="0">
              <a:off x="0" y="0"/>
              <a:ext cx="454451" cy="1329813"/>
            </a:xfrm>
            <a:custGeom>
              <a:avLst/>
              <a:gdLst/>
              <a:ahLst/>
              <a:cxnLst/>
              <a:rect r="r" b="b" t="t" l="l"/>
              <a:pathLst>
                <a:path h="132981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102587"/>
                  </a:lnTo>
                  <a:cubicBezTo>
                    <a:pt x="454451" y="1162851"/>
                    <a:pt x="430512" y="1220647"/>
                    <a:pt x="387898" y="1263260"/>
                  </a:cubicBezTo>
                  <a:cubicBezTo>
                    <a:pt x="345285" y="1305873"/>
                    <a:pt x="287490" y="1329813"/>
                    <a:pt x="227226" y="1329813"/>
                  </a:cubicBezTo>
                  <a:lnTo>
                    <a:pt x="227226" y="1329813"/>
                  </a:lnTo>
                  <a:cubicBezTo>
                    <a:pt x="166962" y="1329813"/>
                    <a:pt x="109166" y="1305873"/>
                    <a:pt x="66553" y="1263260"/>
                  </a:cubicBezTo>
                  <a:cubicBezTo>
                    <a:pt x="23940" y="1220647"/>
                    <a:pt x="0" y="1162851"/>
                    <a:pt x="0" y="1102587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77" id="77"/>
            <p:cNvSpPr txBox="true"/>
            <p:nvPr/>
          </p:nvSpPr>
          <p:spPr>
            <a:xfrm>
              <a:off x="0" y="-38100"/>
              <a:ext cx="454451" cy="136791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8" id="78"/>
          <p:cNvGrpSpPr/>
          <p:nvPr/>
        </p:nvGrpSpPr>
        <p:grpSpPr>
          <a:xfrm rot="5400000">
            <a:off x="9334862" y="241289"/>
            <a:ext cx="182083" cy="383615"/>
            <a:chOff x="0" y="0"/>
            <a:chExt cx="384606" cy="810293"/>
          </a:xfrm>
        </p:grpSpPr>
        <p:sp>
          <p:nvSpPr>
            <p:cNvPr name="Freeform 79" id="79"/>
            <p:cNvSpPr/>
            <p:nvPr/>
          </p:nvSpPr>
          <p:spPr>
            <a:xfrm flipH="false" flipV="false" rot="0">
              <a:off x="0" y="0"/>
              <a:ext cx="384606" cy="810293"/>
            </a:xfrm>
            <a:custGeom>
              <a:avLst/>
              <a:gdLst/>
              <a:ahLst/>
              <a:cxnLst/>
              <a:rect r="r" b="b" t="t" l="l"/>
              <a:pathLst>
                <a:path h="810293" w="384606">
                  <a:moveTo>
                    <a:pt x="192303" y="0"/>
                  </a:moveTo>
                  <a:lnTo>
                    <a:pt x="192303" y="0"/>
                  </a:lnTo>
                  <a:cubicBezTo>
                    <a:pt x="298509" y="0"/>
                    <a:pt x="384606" y="86097"/>
                    <a:pt x="384606" y="192303"/>
                  </a:cubicBezTo>
                  <a:lnTo>
                    <a:pt x="384606" y="617990"/>
                  </a:lnTo>
                  <a:cubicBezTo>
                    <a:pt x="384606" y="724196"/>
                    <a:pt x="298509" y="810293"/>
                    <a:pt x="192303" y="810293"/>
                  </a:cubicBezTo>
                  <a:lnTo>
                    <a:pt x="192303" y="810293"/>
                  </a:lnTo>
                  <a:cubicBezTo>
                    <a:pt x="141301" y="810293"/>
                    <a:pt x="92388" y="790032"/>
                    <a:pt x="56324" y="753968"/>
                  </a:cubicBezTo>
                  <a:cubicBezTo>
                    <a:pt x="20260" y="717905"/>
                    <a:pt x="0" y="668992"/>
                    <a:pt x="0" y="617990"/>
                  </a:cubicBezTo>
                  <a:lnTo>
                    <a:pt x="0" y="192303"/>
                  </a:lnTo>
                  <a:cubicBezTo>
                    <a:pt x="0" y="141301"/>
                    <a:pt x="20260" y="92388"/>
                    <a:pt x="56324" y="56324"/>
                  </a:cubicBezTo>
                  <a:cubicBezTo>
                    <a:pt x="92388" y="20260"/>
                    <a:pt x="141301" y="0"/>
                    <a:pt x="19230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80" id="80"/>
            <p:cNvSpPr txBox="true"/>
            <p:nvPr/>
          </p:nvSpPr>
          <p:spPr>
            <a:xfrm>
              <a:off x="0" y="-38100"/>
              <a:ext cx="384606" cy="84839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1" id="81"/>
          <p:cNvSpPr/>
          <p:nvPr/>
        </p:nvSpPr>
        <p:spPr>
          <a:xfrm flipH="false" flipV="false" rot="0">
            <a:off x="8586229" y="344685"/>
            <a:ext cx="266664" cy="632018"/>
          </a:xfrm>
          <a:custGeom>
            <a:avLst/>
            <a:gdLst/>
            <a:ahLst/>
            <a:cxnLst/>
            <a:rect r="r" b="b" t="t" l="l"/>
            <a:pathLst>
              <a:path h="632018" w="266664">
                <a:moveTo>
                  <a:pt x="0" y="0"/>
                </a:moveTo>
                <a:lnTo>
                  <a:pt x="266665" y="0"/>
                </a:lnTo>
                <a:lnTo>
                  <a:pt x="266665" y="632018"/>
                </a:lnTo>
                <a:lnTo>
                  <a:pt x="0" y="6320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82" id="82"/>
          <p:cNvSpPr/>
          <p:nvPr/>
        </p:nvSpPr>
        <p:spPr>
          <a:xfrm flipH="true" flipV="false" rot="0">
            <a:off x="9652411" y="356561"/>
            <a:ext cx="261653" cy="620141"/>
          </a:xfrm>
          <a:custGeom>
            <a:avLst/>
            <a:gdLst/>
            <a:ahLst/>
            <a:cxnLst/>
            <a:rect r="r" b="b" t="t" l="l"/>
            <a:pathLst>
              <a:path h="620141" w="261653">
                <a:moveTo>
                  <a:pt x="261653" y="0"/>
                </a:moveTo>
                <a:lnTo>
                  <a:pt x="0" y="0"/>
                </a:lnTo>
                <a:lnTo>
                  <a:pt x="0" y="620142"/>
                </a:lnTo>
                <a:lnTo>
                  <a:pt x="261653" y="620142"/>
                </a:lnTo>
                <a:lnTo>
                  <a:pt x="261653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83" id="83"/>
          <p:cNvSpPr/>
          <p:nvPr/>
        </p:nvSpPr>
        <p:spPr>
          <a:xfrm flipH="false" flipV="false" rot="0">
            <a:off x="16223484" y="288488"/>
            <a:ext cx="1758749" cy="751865"/>
          </a:xfrm>
          <a:custGeom>
            <a:avLst/>
            <a:gdLst/>
            <a:ahLst/>
            <a:cxnLst/>
            <a:rect r="r" b="b" t="t" l="l"/>
            <a:pathLst>
              <a:path h="751865" w="1758749">
                <a:moveTo>
                  <a:pt x="0" y="0"/>
                </a:moveTo>
                <a:lnTo>
                  <a:pt x="1758749" y="0"/>
                </a:lnTo>
                <a:lnTo>
                  <a:pt x="1758749" y="751865"/>
                </a:lnTo>
                <a:lnTo>
                  <a:pt x="0" y="75186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7F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76"/>
            <a:ext cx="18288000" cy="66675"/>
            <a:chOff x="0" y="0"/>
            <a:chExt cx="24384000" cy="88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88900"/>
            </a:xfrm>
            <a:custGeom>
              <a:avLst/>
              <a:gdLst/>
              <a:ahLst/>
              <a:cxnLst/>
              <a:rect r="r" b="b" t="t" l="l"/>
              <a:pathLst>
                <a:path h="889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17324D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005783" y="1501083"/>
            <a:ext cx="3096930" cy="390525"/>
            <a:chOff x="0" y="0"/>
            <a:chExt cx="4129240" cy="5207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129245" cy="520701"/>
            </a:xfrm>
            <a:custGeom>
              <a:avLst/>
              <a:gdLst/>
              <a:ahLst/>
              <a:cxnLst/>
              <a:rect r="r" b="b" t="t" l="l"/>
              <a:pathLst>
                <a:path h="520701" w="4129245">
                  <a:moveTo>
                    <a:pt x="0" y="0"/>
                  </a:moveTo>
                  <a:lnTo>
                    <a:pt x="4129245" y="0"/>
                  </a:lnTo>
                  <a:lnTo>
                    <a:pt x="4129245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4519" r="0" b="-104519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9525"/>
              <a:ext cx="4129240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388">
                  <a:solidFill>
                    <a:srgbClr val="D98A2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06 / DELIVERY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05783" y="1902466"/>
            <a:ext cx="7929782" cy="914400"/>
            <a:chOff x="0" y="0"/>
            <a:chExt cx="10573042" cy="1219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573048" cy="1219200"/>
            </a:xfrm>
            <a:custGeom>
              <a:avLst/>
              <a:gdLst/>
              <a:ahLst/>
              <a:cxnLst/>
              <a:rect r="r" b="b" t="t" l="l"/>
              <a:pathLst>
                <a:path h="1219200" w="10573048">
                  <a:moveTo>
                    <a:pt x="0" y="0"/>
                  </a:moveTo>
                  <a:lnTo>
                    <a:pt x="10573048" y="0"/>
                  </a:lnTo>
                  <a:lnTo>
                    <a:pt x="10573048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8976" r="0" b="-118976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0573042" cy="1228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75"/>
                </a:lnSpc>
              </a:pPr>
              <a:r>
                <a:rPr lang="en-US" b="true" sz="5979" spc="-120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Implementation Plan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04221" y="2945606"/>
            <a:ext cx="990600" cy="57150"/>
            <a:chOff x="0" y="0"/>
            <a:chExt cx="1320800" cy="762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20800" cy="76200"/>
            </a:xfrm>
            <a:custGeom>
              <a:avLst/>
              <a:gdLst/>
              <a:ahLst/>
              <a:cxnLst/>
              <a:rect r="r" b="b" t="t" l="l"/>
              <a:pathLst>
                <a:path h="76200" w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2009775" y="4422200"/>
            <a:ext cx="14268450" cy="38100"/>
            <a:chOff x="0" y="0"/>
            <a:chExt cx="19024600" cy="50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9024600" cy="50800"/>
            </a:xfrm>
            <a:custGeom>
              <a:avLst/>
              <a:gdLst/>
              <a:ahLst/>
              <a:cxnLst/>
              <a:rect r="r" b="b" t="t" l="l"/>
              <a:pathLst>
                <a:path h="50800" w="19024600">
                  <a:moveTo>
                    <a:pt x="0" y="0"/>
                  </a:moveTo>
                  <a:lnTo>
                    <a:pt x="19024600" y="0"/>
                  </a:lnTo>
                  <a:lnTo>
                    <a:pt x="19024600" y="5080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17324C">
                <a:alpha val="9020"/>
              </a:srgbClr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280074" y="5234730"/>
            <a:ext cx="1816313" cy="523875"/>
            <a:chOff x="0" y="0"/>
            <a:chExt cx="2421750" cy="6985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21752" cy="698499"/>
            </a:xfrm>
            <a:custGeom>
              <a:avLst/>
              <a:gdLst/>
              <a:ahLst/>
              <a:cxnLst/>
              <a:rect r="r" b="b" t="t" l="l"/>
              <a:pathLst>
                <a:path h="698499" w="2421752">
                  <a:moveTo>
                    <a:pt x="0" y="0"/>
                  </a:moveTo>
                  <a:lnTo>
                    <a:pt x="2421752" y="0"/>
                  </a:lnTo>
                  <a:lnTo>
                    <a:pt x="2421752" y="698499"/>
                  </a:lnTo>
                  <a:lnTo>
                    <a:pt x="0" y="6984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556" r="0" b="-17556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2421750" cy="708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151"/>
                </a:lnSpc>
              </a:pPr>
              <a:r>
                <a:rPr lang="en-US" sz="3459" b="true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Phase 1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280074" y="5784504"/>
            <a:ext cx="2966723" cy="428625"/>
            <a:chOff x="0" y="0"/>
            <a:chExt cx="3955631" cy="5715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955632" cy="571501"/>
            </a:xfrm>
            <a:custGeom>
              <a:avLst/>
              <a:gdLst/>
              <a:ahLst/>
              <a:cxnLst/>
              <a:rect r="r" b="b" t="t" l="l"/>
              <a:pathLst>
                <a:path h="571501" w="3955632">
                  <a:moveTo>
                    <a:pt x="0" y="0"/>
                  </a:moveTo>
                  <a:lnTo>
                    <a:pt x="3955632" y="0"/>
                  </a:lnTo>
                  <a:lnTo>
                    <a:pt x="3955632" y="571501"/>
                  </a:lnTo>
                  <a:lnTo>
                    <a:pt x="0" y="571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4865" r="0" b="-84865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0"/>
              <a:ext cx="3955631" cy="571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55"/>
                </a:lnSpc>
              </a:pPr>
              <a:r>
                <a:rPr lang="en-US" sz="23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[research / setup]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280074" y="6291558"/>
            <a:ext cx="1881902" cy="390525"/>
            <a:chOff x="0" y="0"/>
            <a:chExt cx="2509202" cy="5207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509203" cy="520701"/>
            </a:xfrm>
            <a:custGeom>
              <a:avLst/>
              <a:gdLst/>
              <a:ahLst/>
              <a:cxnLst/>
              <a:rect r="r" b="b" t="t" l="l"/>
              <a:pathLst>
                <a:path h="520701" w="2509203">
                  <a:moveTo>
                    <a:pt x="0" y="0"/>
                  </a:moveTo>
                  <a:lnTo>
                    <a:pt x="2509203" y="0"/>
                  </a:lnTo>
                  <a:lnTo>
                    <a:pt x="2509203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896" r="0" b="-43896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9525"/>
              <a:ext cx="2509202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sz="2160">
                  <a:solidFill>
                    <a:srgbClr val="6A7680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[timeframe]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425383" y="5234730"/>
            <a:ext cx="1919049" cy="523875"/>
            <a:chOff x="0" y="0"/>
            <a:chExt cx="2558732" cy="6985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558733" cy="698499"/>
            </a:xfrm>
            <a:custGeom>
              <a:avLst/>
              <a:gdLst/>
              <a:ahLst/>
              <a:cxnLst/>
              <a:rect r="r" b="b" t="t" l="l"/>
              <a:pathLst>
                <a:path h="698499" w="2558733">
                  <a:moveTo>
                    <a:pt x="0" y="0"/>
                  </a:moveTo>
                  <a:lnTo>
                    <a:pt x="2558733" y="0"/>
                  </a:lnTo>
                  <a:lnTo>
                    <a:pt x="2558733" y="698499"/>
                  </a:lnTo>
                  <a:lnTo>
                    <a:pt x="0" y="6984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377" r="0" b="-21377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9525"/>
              <a:ext cx="2558732" cy="708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151"/>
                </a:lnSpc>
              </a:pPr>
              <a:r>
                <a:rPr lang="en-US" sz="3459" b="true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Phase 2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425383" y="5784504"/>
            <a:ext cx="2065315" cy="428625"/>
            <a:chOff x="0" y="0"/>
            <a:chExt cx="2753754" cy="5715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753757" cy="571501"/>
            </a:xfrm>
            <a:custGeom>
              <a:avLst/>
              <a:gdLst/>
              <a:ahLst/>
              <a:cxnLst/>
              <a:rect r="r" b="b" t="t" l="l"/>
              <a:pathLst>
                <a:path h="571501" w="2753757">
                  <a:moveTo>
                    <a:pt x="0" y="0"/>
                  </a:moveTo>
                  <a:lnTo>
                    <a:pt x="2753757" y="0"/>
                  </a:lnTo>
                  <a:lnTo>
                    <a:pt x="2753757" y="571501"/>
                  </a:lnTo>
                  <a:lnTo>
                    <a:pt x="0" y="571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887" r="0" b="-43887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0"/>
              <a:ext cx="2753754" cy="571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55"/>
                </a:lnSpc>
              </a:pPr>
              <a:r>
                <a:rPr lang="en-US" sz="23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[prototype /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5425383" y="6131566"/>
            <a:ext cx="2420541" cy="428625"/>
            <a:chOff x="0" y="0"/>
            <a:chExt cx="3227388" cy="5715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227387" cy="571501"/>
            </a:xfrm>
            <a:custGeom>
              <a:avLst/>
              <a:gdLst/>
              <a:ahLst/>
              <a:cxnLst/>
              <a:rect r="r" b="b" t="t" l="l"/>
              <a:pathLst>
                <a:path h="571501" w="3227387">
                  <a:moveTo>
                    <a:pt x="0" y="0"/>
                  </a:moveTo>
                  <a:lnTo>
                    <a:pt x="3227387" y="0"/>
                  </a:lnTo>
                  <a:lnTo>
                    <a:pt x="3227387" y="571501"/>
                  </a:lnTo>
                  <a:lnTo>
                    <a:pt x="0" y="571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0036" r="0" b="-60035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0"/>
              <a:ext cx="3227388" cy="571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55"/>
                </a:lnSpc>
              </a:pPr>
              <a:r>
                <a:rPr lang="en-US" sz="23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development]</a:t>
              </a: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5425383" y="6638630"/>
            <a:ext cx="1881902" cy="390525"/>
            <a:chOff x="0" y="0"/>
            <a:chExt cx="2509202" cy="5207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2509203" cy="520701"/>
            </a:xfrm>
            <a:custGeom>
              <a:avLst/>
              <a:gdLst/>
              <a:ahLst/>
              <a:cxnLst/>
              <a:rect r="r" b="b" t="t" l="l"/>
              <a:pathLst>
                <a:path h="520701" w="2509203">
                  <a:moveTo>
                    <a:pt x="0" y="0"/>
                  </a:moveTo>
                  <a:lnTo>
                    <a:pt x="2509203" y="0"/>
                  </a:lnTo>
                  <a:lnTo>
                    <a:pt x="2509203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896" r="0" b="-43896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9525"/>
              <a:ext cx="2509202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sz="2160">
                  <a:solidFill>
                    <a:srgbClr val="6A7680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[timeframe]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9570691" y="5234730"/>
            <a:ext cx="1912277" cy="523875"/>
            <a:chOff x="0" y="0"/>
            <a:chExt cx="2549703" cy="6985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2549704" cy="698499"/>
            </a:xfrm>
            <a:custGeom>
              <a:avLst/>
              <a:gdLst/>
              <a:ahLst/>
              <a:cxnLst/>
              <a:rect r="r" b="b" t="t" l="l"/>
              <a:pathLst>
                <a:path h="698499" w="2549704">
                  <a:moveTo>
                    <a:pt x="0" y="0"/>
                  </a:moveTo>
                  <a:lnTo>
                    <a:pt x="2549704" y="0"/>
                  </a:lnTo>
                  <a:lnTo>
                    <a:pt x="2549704" y="698499"/>
                  </a:lnTo>
                  <a:lnTo>
                    <a:pt x="0" y="6984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125" r="0" b="-21125"/>
              </a:stretch>
            </a:blip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9525"/>
              <a:ext cx="2549703" cy="708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151"/>
                </a:lnSpc>
              </a:pPr>
              <a:r>
                <a:rPr lang="en-US" sz="3459" b="true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Phase 3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9570691" y="5784504"/>
            <a:ext cx="2518048" cy="428625"/>
            <a:chOff x="0" y="0"/>
            <a:chExt cx="3357397" cy="5715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3357403" cy="571501"/>
            </a:xfrm>
            <a:custGeom>
              <a:avLst/>
              <a:gdLst/>
              <a:ahLst/>
              <a:cxnLst/>
              <a:rect r="r" b="b" t="t" l="l"/>
              <a:pathLst>
                <a:path h="571501" w="3357403">
                  <a:moveTo>
                    <a:pt x="0" y="0"/>
                  </a:moveTo>
                  <a:lnTo>
                    <a:pt x="3357403" y="0"/>
                  </a:lnTo>
                  <a:lnTo>
                    <a:pt x="3357403" y="571501"/>
                  </a:lnTo>
                  <a:lnTo>
                    <a:pt x="0" y="571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4468" r="0" b="-64468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>
              <a:off x="0" y="0"/>
              <a:ext cx="3357397" cy="571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55"/>
                </a:lnSpc>
              </a:pPr>
              <a:r>
                <a:rPr lang="en-US" sz="23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[testing / pilot]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9570691" y="6291558"/>
            <a:ext cx="1881902" cy="390525"/>
            <a:chOff x="0" y="0"/>
            <a:chExt cx="2509202" cy="5207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2509203" cy="520701"/>
            </a:xfrm>
            <a:custGeom>
              <a:avLst/>
              <a:gdLst/>
              <a:ahLst/>
              <a:cxnLst/>
              <a:rect r="r" b="b" t="t" l="l"/>
              <a:pathLst>
                <a:path h="520701" w="2509203">
                  <a:moveTo>
                    <a:pt x="0" y="0"/>
                  </a:moveTo>
                  <a:lnTo>
                    <a:pt x="2509203" y="0"/>
                  </a:lnTo>
                  <a:lnTo>
                    <a:pt x="2509203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896" r="0" b="-43896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9525"/>
              <a:ext cx="2509202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sz="2160">
                  <a:solidFill>
                    <a:srgbClr val="6A7680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[timeframe]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3716000" y="5234730"/>
            <a:ext cx="1944786" cy="523875"/>
            <a:chOff x="0" y="0"/>
            <a:chExt cx="2593048" cy="6985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2593043" cy="698499"/>
            </a:xfrm>
            <a:custGeom>
              <a:avLst/>
              <a:gdLst/>
              <a:ahLst/>
              <a:cxnLst/>
              <a:rect r="r" b="b" t="t" l="l"/>
              <a:pathLst>
                <a:path h="698499" w="2593043">
                  <a:moveTo>
                    <a:pt x="0" y="0"/>
                  </a:moveTo>
                  <a:lnTo>
                    <a:pt x="2593043" y="0"/>
                  </a:lnTo>
                  <a:lnTo>
                    <a:pt x="2593043" y="698499"/>
                  </a:lnTo>
                  <a:lnTo>
                    <a:pt x="0" y="6984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334" r="0" b="-22334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9525"/>
              <a:ext cx="2593048" cy="708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151"/>
                </a:lnSpc>
              </a:pPr>
              <a:r>
                <a:rPr lang="en-US" sz="3459" b="true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Phase 4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3716000" y="5784504"/>
            <a:ext cx="3468414" cy="428625"/>
            <a:chOff x="0" y="0"/>
            <a:chExt cx="4624553" cy="5715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4624547" cy="571501"/>
            </a:xfrm>
            <a:custGeom>
              <a:avLst/>
              <a:gdLst/>
              <a:ahLst/>
              <a:cxnLst/>
              <a:rect r="r" b="b" t="t" l="l"/>
              <a:pathLst>
                <a:path h="571501" w="4624547">
                  <a:moveTo>
                    <a:pt x="0" y="0"/>
                  </a:moveTo>
                  <a:lnTo>
                    <a:pt x="4624547" y="0"/>
                  </a:lnTo>
                  <a:lnTo>
                    <a:pt x="4624547" y="571501"/>
                  </a:lnTo>
                  <a:lnTo>
                    <a:pt x="0" y="571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7671" r="0" b="-107671"/>
              </a:stretch>
            </a:blipFill>
          </p:spPr>
        </p:sp>
        <p:sp>
          <p:nvSpPr>
            <p:cNvPr name="TextBox 51" id="51"/>
            <p:cNvSpPr txBox="true"/>
            <p:nvPr/>
          </p:nvSpPr>
          <p:spPr>
            <a:xfrm>
              <a:off x="0" y="0"/>
              <a:ext cx="4624553" cy="571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55"/>
                </a:lnSpc>
              </a:pPr>
              <a:r>
                <a:rPr lang="en-US" sz="23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[deployment / scale]</a:t>
              </a: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3716000" y="6291558"/>
            <a:ext cx="1881902" cy="390525"/>
            <a:chOff x="0" y="0"/>
            <a:chExt cx="2509202" cy="5207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2509203" cy="520701"/>
            </a:xfrm>
            <a:custGeom>
              <a:avLst/>
              <a:gdLst/>
              <a:ahLst/>
              <a:cxnLst/>
              <a:rect r="r" b="b" t="t" l="l"/>
              <a:pathLst>
                <a:path h="520701" w="2509203">
                  <a:moveTo>
                    <a:pt x="0" y="0"/>
                  </a:moveTo>
                  <a:lnTo>
                    <a:pt x="2509203" y="0"/>
                  </a:lnTo>
                  <a:lnTo>
                    <a:pt x="2509203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896" r="0" b="-43896"/>
              </a:stretch>
            </a:blipFill>
          </p:spPr>
        </p:sp>
        <p:sp>
          <p:nvSpPr>
            <p:cNvPr name="TextBox 54" id="54"/>
            <p:cNvSpPr txBox="true"/>
            <p:nvPr/>
          </p:nvSpPr>
          <p:spPr>
            <a:xfrm>
              <a:off x="0" y="9525"/>
              <a:ext cx="2509202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sz="2160">
                  <a:solidFill>
                    <a:srgbClr val="6A7680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[timeframe]</a:t>
              </a: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309392" y="8287198"/>
            <a:ext cx="8747417" cy="438150"/>
            <a:chOff x="0" y="0"/>
            <a:chExt cx="11663223" cy="58420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11663224" cy="584200"/>
            </a:xfrm>
            <a:custGeom>
              <a:avLst/>
              <a:gdLst/>
              <a:ahLst/>
              <a:cxnLst/>
              <a:rect r="r" b="b" t="t" l="l"/>
              <a:pathLst>
                <a:path h="584200" w="11663224">
                  <a:moveTo>
                    <a:pt x="0" y="0"/>
                  </a:moveTo>
                  <a:lnTo>
                    <a:pt x="11663224" y="0"/>
                  </a:lnTo>
                  <a:lnTo>
                    <a:pt x="11663224" y="584200"/>
                  </a:lnTo>
                  <a:lnTo>
                    <a:pt x="0" y="584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39007" r="0" b="-339007"/>
              </a:stretch>
            </a:blip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9525"/>
              <a:ext cx="11663223" cy="593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27"/>
                </a:lnSpc>
              </a:pPr>
              <a:r>
                <a:rPr lang="en-US" sz="243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Current status: [idea / prototype / working solution]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005783" y="9556109"/>
            <a:ext cx="3656276" cy="390525"/>
            <a:chOff x="0" y="0"/>
            <a:chExt cx="4875035" cy="5207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4875035" cy="520701"/>
            </a:xfrm>
            <a:custGeom>
              <a:avLst/>
              <a:gdLst/>
              <a:ahLst/>
              <a:cxnLst/>
              <a:rect r="r" b="b" t="t" l="l"/>
              <a:pathLst>
                <a:path h="520701" w="4875035">
                  <a:moveTo>
                    <a:pt x="0" y="0"/>
                  </a:moveTo>
                  <a:lnTo>
                    <a:pt x="4875035" y="0"/>
                  </a:lnTo>
                  <a:lnTo>
                    <a:pt x="4875035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2427" r="0" b="-132427"/>
              </a:stretch>
            </a:blipFill>
          </p:spPr>
        </p:sp>
        <p:sp>
          <p:nvSpPr>
            <p:cNvPr name="TextBox 60" id="60"/>
            <p:cNvSpPr txBox="true"/>
            <p:nvPr/>
          </p:nvSpPr>
          <p:spPr>
            <a:xfrm>
              <a:off x="0" y="9525"/>
              <a:ext cx="4875035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08">
                  <a:solidFill>
                    <a:srgbClr val="6A7680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NEXTECH 2.0 · NMIET</a:t>
              </a: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16419166" y="9556109"/>
            <a:ext cx="1236269" cy="390525"/>
            <a:chOff x="0" y="0"/>
            <a:chExt cx="1648358" cy="52070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1648360" cy="520701"/>
            </a:xfrm>
            <a:custGeom>
              <a:avLst/>
              <a:gdLst/>
              <a:ahLst/>
              <a:cxnLst/>
              <a:rect r="r" b="b" t="t" l="l"/>
              <a:pathLst>
                <a:path h="520701" w="1648360">
                  <a:moveTo>
                    <a:pt x="0" y="0"/>
                  </a:moveTo>
                  <a:lnTo>
                    <a:pt x="1648360" y="0"/>
                  </a:lnTo>
                  <a:lnTo>
                    <a:pt x="1648360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682" r="0" b="-11682"/>
              </a:stretch>
            </a:blipFill>
          </p:spPr>
        </p:sp>
        <p:sp>
          <p:nvSpPr>
            <p:cNvPr name="TextBox 63" id="63"/>
            <p:cNvSpPr txBox="true"/>
            <p:nvPr/>
          </p:nvSpPr>
          <p:spPr>
            <a:xfrm>
              <a:off x="0" y="9525"/>
              <a:ext cx="1648358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08">
                  <a:solidFill>
                    <a:srgbClr val="6A7680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07 / 10</a:t>
              </a:r>
            </a:p>
          </p:txBody>
        </p:sp>
      </p:grpSp>
      <p:sp>
        <p:nvSpPr>
          <p:cNvPr name="Freeform 64" id="64" descr="preencoded.png"/>
          <p:cNvSpPr/>
          <p:nvPr/>
        </p:nvSpPr>
        <p:spPr>
          <a:xfrm flipH="false" flipV="false" rot="0">
            <a:off x="1006154" y="8277444"/>
            <a:ext cx="6943725" cy="466725"/>
          </a:xfrm>
          <a:custGeom>
            <a:avLst/>
            <a:gdLst/>
            <a:ahLst/>
            <a:cxnLst/>
            <a:rect r="r" b="b" t="t" l="l"/>
            <a:pathLst>
              <a:path h="466725" w="6943725">
                <a:moveTo>
                  <a:pt x="0" y="0"/>
                </a:moveTo>
                <a:lnTo>
                  <a:pt x="6943725" y="0"/>
                </a:lnTo>
                <a:lnTo>
                  <a:pt x="6943725" y="466725"/>
                </a:lnTo>
                <a:lnTo>
                  <a:pt x="0" y="4667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951" r="0" b="-951"/>
            </a:stretch>
          </a:blipFill>
        </p:spPr>
      </p:sp>
      <p:grpSp>
        <p:nvGrpSpPr>
          <p:cNvPr name="Group 65" id="65"/>
          <p:cNvGrpSpPr/>
          <p:nvPr/>
        </p:nvGrpSpPr>
        <p:grpSpPr>
          <a:xfrm rot="0">
            <a:off x="1253357" y="3779415"/>
            <a:ext cx="1333500" cy="1333500"/>
            <a:chOff x="0" y="0"/>
            <a:chExt cx="1778000" cy="1778000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1778000" cy="1778000"/>
            </a:xfrm>
            <a:custGeom>
              <a:avLst/>
              <a:gdLst/>
              <a:ahLst/>
              <a:cxnLst/>
              <a:rect r="r" b="b" t="t" l="l"/>
              <a:pathLst>
                <a:path h="1778000" w="1778000">
                  <a:moveTo>
                    <a:pt x="0" y="889000"/>
                  </a:moveTo>
                  <a:cubicBezTo>
                    <a:pt x="0" y="398018"/>
                    <a:pt x="398018" y="0"/>
                    <a:pt x="889000" y="0"/>
                  </a:cubicBezTo>
                  <a:cubicBezTo>
                    <a:pt x="1379982" y="0"/>
                    <a:pt x="1778000" y="398018"/>
                    <a:pt x="1778000" y="889000"/>
                  </a:cubicBezTo>
                  <a:cubicBezTo>
                    <a:pt x="1778000" y="1379982"/>
                    <a:pt x="1379982" y="1778000"/>
                    <a:pt x="889000" y="1778000"/>
                  </a:cubicBezTo>
                  <a:cubicBezTo>
                    <a:pt x="398018" y="1778000"/>
                    <a:pt x="0" y="1379982"/>
                    <a:pt x="0" y="889000"/>
                  </a:cubicBezTo>
                  <a:close/>
                </a:path>
              </a:pathLst>
            </a:custGeom>
            <a:solidFill>
              <a:srgbClr val="F6F7F3"/>
            </a:solidFill>
            <a:ln w="57150" cap="sq">
              <a:solidFill>
                <a:srgbClr val="D98A21"/>
              </a:solidFill>
              <a:prstDash val="solid"/>
              <a:miter/>
            </a:ln>
          </p:spPr>
        </p:sp>
      </p:grpSp>
      <p:grpSp>
        <p:nvGrpSpPr>
          <p:cNvPr name="Group 67" id="67"/>
          <p:cNvGrpSpPr/>
          <p:nvPr/>
        </p:nvGrpSpPr>
        <p:grpSpPr>
          <a:xfrm rot="0">
            <a:off x="1709137" y="4128792"/>
            <a:ext cx="662807" cy="619125"/>
            <a:chOff x="0" y="0"/>
            <a:chExt cx="883742" cy="825500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883741" cy="825499"/>
            </a:xfrm>
            <a:custGeom>
              <a:avLst/>
              <a:gdLst/>
              <a:ahLst/>
              <a:cxnLst/>
              <a:rect r="r" b="b" t="t" l="l"/>
              <a:pathLst>
                <a:path h="825499" w="883741">
                  <a:moveTo>
                    <a:pt x="0" y="0"/>
                  </a:moveTo>
                  <a:lnTo>
                    <a:pt x="883741" y="0"/>
                  </a:lnTo>
                  <a:lnTo>
                    <a:pt x="883741" y="825499"/>
                  </a:lnTo>
                  <a:lnTo>
                    <a:pt x="0" y="8254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69847" t="0" r="-69848" b="0"/>
              </a:stretch>
            </a:blipFill>
          </p:spPr>
        </p:sp>
        <p:sp>
          <p:nvSpPr>
            <p:cNvPr name="TextBox 69" id="69"/>
            <p:cNvSpPr txBox="true"/>
            <p:nvPr/>
          </p:nvSpPr>
          <p:spPr>
            <a:xfrm>
              <a:off x="0" y="0"/>
              <a:ext cx="883742" cy="825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848"/>
                </a:lnSpc>
              </a:pPr>
              <a:r>
                <a:rPr lang="en-US" sz="4040" b="true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01</a:t>
              </a: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5398665" y="3779415"/>
            <a:ext cx="1333500" cy="1333500"/>
            <a:chOff x="0" y="0"/>
            <a:chExt cx="1778000" cy="1778000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1778000" cy="1778000"/>
            </a:xfrm>
            <a:custGeom>
              <a:avLst/>
              <a:gdLst/>
              <a:ahLst/>
              <a:cxnLst/>
              <a:rect r="r" b="b" t="t" l="l"/>
              <a:pathLst>
                <a:path h="1778000" w="1778000">
                  <a:moveTo>
                    <a:pt x="0" y="889000"/>
                  </a:moveTo>
                  <a:cubicBezTo>
                    <a:pt x="0" y="398018"/>
                    <a:pt x="398018" y="0"/>
                    <a:pt x="889000" y="0"/>
                  </a:cubicBezTo>
                  <a:cubicBezTo>
                    <a:pt x="1379982" y="0"/>
                    <a:pt x="1778000" y="398018"/>
                    <a:pt x="1778000" y="889000"/>
                  </a:cubicBezTo>
                  <a:cubicBezTo>
                    <a:pt x="1778000" y="1379982"/>
                    <a:pt x="1379982" y="1778000"/>
                    <a:pt x="889000" y="1778000"/>
                  </a:cubicBezTo>
                  <a:cubicBezTo>
                    <a:pt x="398018" y="1778000"/>
                    <a:pt x="0" y="1379982"/>
                    <a:pt x="0" y="889000"/>
                  </a:cubicBezTo>
                  <a:close/>
                </a:path>
              </a:pathLst>
            </a:custGeom>
            <a:solidFill>
              <a:srgbClr val="F6F7F3"/>
            </a:solidFill>
            <a:ln w="57150" cap="sq">
              <a:solidFill>
                <a:srgbClr val="17324D"/>
              </a:solidFill>
              <a:prstDash val="solid"/>
              <a:miter/>
            </a:ln>
          </p:spPr>
        </p:sp>
      </p:grpSp>
      <p:grpSp>
        <p:nvGrpSpPr>
          <p:cNvPr name="Group 72" id="72"/>
          <p:cNvGrpSpPr/>
          <p:nvPr/>
        </p:nvGrpSpPr>
        <p:grpSpPr>
          <a:xfrm rot="0">
            <a:off x="5806831" y="4128792"/>
            <a:ext cx="786632" cy="619125"/>
            <a:chOff x="0" y="0"/>
            <a:chExt cx="1048842" cy="825500"/>
          </a:xfrm>
        </p:grpSpPr>
        <p:sp>
          <p:nvSpPr>
            <p:cNvPr name="Freeform 73" id="73"/>
            <p:cNvSpPr/>
            <p:nvPr/>
          </p:nvSpPr>
          <p:spPr>
            <a:xfrm flipH="false" flipV="false" rot="0">
              <a:off x="0" y="0"/>
              <a:ext cx="1048843" cy="825499"/>
            </a:xfrm>
            <a:custGeom>
              <a:avLst/>
              <a:gdLst/>
              <a:ahLst/>
              <a:cxnLst/>
              <a:rect r="r" b="b" t="t" l="l"/>
              <a:pathLst>
                <a:path h="825499" w="1048843">
                  <a:moveTo>
                    <a:pt x="0" y="0"/>
                  </a:moveTo>
                  <a:lnTo>
                    <a:pt x="1048843" y="0"/>
                  </a:lnTo>
                  <a:lnTo>
                    <a:pt x="1048843" y="825499"/>
                  </a:lnTo>
                  <a:lnTo>
                    <a:pt x="0" y="8254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0982" t="0" r="-50982" b="0"/>
              </a:stretch>
            </a:blipFill>
          </p:spPr>
        </p:sp>
        <p:sp>
          <p:nvSpPr>
            <p:cNvPr name="TextBox 74" id="74"/>
            <p:cNvSpPr txBox="true"/>
            <p:nvPr/>
          </p:nvSpPr>
          <p:spPr>
            <a:xfrm>
              <a:off x="0" y="0"/>
              <a:ext cx="1048842" cy="825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848"/>
                </a:lnSpc>
              </a:pPr>
              <a:r>
                <a:rPr lang="en-US" sz="4040" b="true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02</a:t>
              </a:r>
            </a:p>
          </p:txBody>
        </p:sp>
      </p:grpSp>
      <p:grpSp>
        <p:nvGrpSpPr>
          <p:cNvPr name="Group 75" id="75"/>
          <p:cNvGrpSpPr/>
          <p:nvPr/>
        </p:nvGrpSpPr>
        <p:grpSpPr>
          <a:xfrm rot="0">
            <a:off x="9543974" y="3779415"/>
            <a:ext cx="1333500" cy="1333500"/>
            <a:chOff x="0" y="0"/>
            <a:chExt cx="1778000" cy="1778000"/>
          </a:xfrm>
        </p:grpSpPr>
        <p:sp>
          <p:nvSpPr>
            <p:cNvPr name="Freeform 76" id="76"/>
            <p:cNvSpPr/>
            <p:nvPr/>
          </p:nvSpPr>
          <p:spPr>
            <a:xfrm flipH="false" flipV="false" rot="0">
              <a:off x="0" y="0"/>
              <a:ext cx="1778000" cy="1778000"/>
            </a:xfrm>
            <a:custGeom>
              <a:avLst/>
              <a:gdLst/>
              <a:ahLst/>
              <a:cxnLst/>
              <a:rect r="r" b="b" t="t" l="l"/>
              <a:pathLst>
                <a:path h="1778000" w="1778000">
                  <a:moveTo>
                    <a:pt x="0" y="889000"/>
                  </a:moveTo>
                  <a:cubicBezTo>
                    <a:pt x="0" y="398018"/>
                    <a:pt x="398018" y="0"/>
                    <a:pt x="889000" y="0"/>
                  </a:cubicBezTo>
                  <a:cubicBezTo>
                    <a:pt x="1379982" y="0"/>
                    <a:pt x="1778000" y="398018"/>
                    <a:pt x="1778000" y="889000"/>
                  </a:cubicBezTo>
                  <a:cubicBezTo>
                    <a:pt x="1778000" y="1379982"/>
                    <a:pt x="1379982" y="1778000"/>
                    <a:pt x="889000" y="1778000"/>
                  </a:cubicBezTo>
                  <a:cubicBezTo>
                    <a:pt x="398018" y="1778000"/>
                    <a:pt x="0" y="1379982"/>
                    <a:pt x="0" y="889000"/>
                  </a:cubicBezTo>
                  <a:close/>
                </a:path>
              </a:pathLst>
            </a:custGeom>
            <a:solidFill>
              <a:srgbClr val="F6F7F3"/>
            </a:solidFill>
            <a:ln w="57150" cap="sq">
              <a:solidFill>
                <a:srgbClr val="17324D"/>
              </a:solidFill>
              <a:prstDash val="solid"/>
              <a:miter/>
            </a:ln>
          </p:spPr>
        </p:sp>
      </p:grpSp>
      <p:grpSp>
        <p:nvGrpSpPr>
          <p:cNvPr name="Group 77" id="77"/>
          <p:cNvGrpSpPr/>
          <p:nvPr/>
        </p:nvGrpSpPr>
        <p:grpSpPr>
          <a:xfrm rot="0">
            <a:off x="9955111" y="4128792"/>
            <a:ext cx="778697" cy="619125"/>
            <a:chOff x="0" y="0"/>
            <a:chExt cx="1038263" cy="825500"/>
          </a:xfrm>
        </p:grpSpPr>
        <p:sp>
          <p:nvSpPr>
            <p:cNvPr name="Freeform 78" id="78"/>
            <p:cNvSpPr/>
            <p:nvPr/>
          </p:nvSpPr>
          <p:spPr>
            <a:xfrm flipH="false" flipV="false" rot="0">
              <a:off x="0" y="0"/>
              <a:ext cx="1038264" cy="825499"/>
            </a:xfrm>
            <a:custGeom>
              <a:avLst/>
              <a:gdLst/>
              <a:ahLst/>
              <a:cxnLst/>
              <a:rect r="r" b="b" t="t" l="l"/>
              <a:pathLst>
                <a:path h="825499" w="1038264">
                  <a:moveTo>
                    <a:pt x="0" y="0"/>
                  </a:moveTo>
                  <a:lnTo>
                    <a:pt x="1038264" y="0"/>
                  </a:lnTo>
                  <a:lnTo>
                    <a:pt x="1038264" y="825499"/>
                  </a:lnTo>
                  <a:lnTo>
                    <a:pt x="0" y="8254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2011" t="0" r="-52011" b="0"/>
              </a:stretch>
            </a:blipFill>
          </p:spPr>
        </p:sp>
        <p:sp>
          <p:nvSpPr>
            <p:cNvPr name="TextBox 79" id="79"/>
            <p:cNvSpPr txBox="true"/>
            <p:nvPr/>
          </p:nvSpPr>
          <p:spPr>
            <a:xfrm>
              <a:off x="0" y="0"/>
              <a:ext cx="1038263" cy="825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848"/>
                </a:lnSpc>
              </a:pPr>
              <a:r>
                <a:rPr lang="en-US" sz="4040" b="true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03</a:t>
              </a:r>
            </a:p>
          </p:txBody>
        </p:sp>
      </p:grpSp>
      <p:grpSp>
        <p:nvGrpSpPr>
          <p:cNvPr name="Group 80" id="80"/>
          <p:cNvGrpSpPr/>
          <p:nvPr/>
        </p:nvGrpSpPr>
        <p:grpSpPr>
          <a:xfrm rot="0">
            <a:off x="13689282" y="3779415"/>
            <a:ext cx="1333500" cy="1333500"/>
            <a:chOff x="0" y="0"/>
            <a:chExt cx="1778000" cy="1778000"/>
          </a:xfrm>
        </p:grpSpPr>
        <p:sp>
          <p:nvSpPr>
            <p:cNvPr name="Freeform 81" id="81"/>
            <p:cNvSpPr/>
            <p:nvPr/>
          </p:nvSpPr>
          <p:spPr>
            <a:xfrm flipH="false" flipV="false" rot="0">
              <a:off x="0" y="0"/>
              <a:ext cx="1778000" cy="1778000"/>
            </a:xfrm>
            <a:custGeom>
              <a:avLst/>
              <a:gdLst/>
              <a:ahLst/>
              <a:cxnLst/>
              <a:rect r="r" b="b" t="t" l="l"/>
              <a:pathLst>
                <a:path h="1778000" w="1778000">
                  <a:moveTo>
                    <a:pt x="0" y="889000"/>
                  </a:moveTo>
                  <a:cubicBezTo>
                    <a:pt x="0" y="398018"/>
                    <a:pt x="398018" y="0"/>
                    <a:pt x="889000" y="0"/>
                  </a:cubicBezTo>
                  <a:cubicBezTo>
                    <a:pt x="1379982" y="0"/>
                    <a:pt x="1778000" y="398018"/>
                    <a:pt x="1778000" y="889000"/>
                  </a:cubicBezTo>
                  <a:cubicBezTo>
                    <a:pt x="1778000" y="1379982"/>
                    <a:pt x="1379982" y="1778000"/>
                    <a:pt x="889000" y="1778000"/>
                  </a:cubicBezTo>
                  <a:cubicBezTo>
                    <a:pt x="398018" y="1778000"/>
                    <a:pt x="0" y="1379982"/>
                    <a:pt x="0" y="889000"/>
                  </a:cubicBezTo>
                  <a:close/>
                </a:path>
              </a:pathLst>
            </a:custGeom>
            <a:solidFill>
              <a:srgbClr val="F6F7F3"/>
            </a:solidFill>
            <a:ln w="57150" cap="sq">
              <a:solidFill>
                <a:srgbClr val="D98A21"/>
              </a:solidFill>
              <a:prstDash val="solid"/>
              <a:miter/>
            </a:ln>
          </p:spPr>
        </p:sp>
      </p:grpSp>
      <p:grpSp>
        <p:nvGrpSpPr>
          <p:cNvPr name="Group 82" id="82"/>
          <p:cNvGrpSpPr/>
          <p:nvPr/>
        </p:nvGrpSpPr>
        <p:grpSpPr>
          <a:xfrm rot="0">
            <a:off x="14085837" y="4128792"/>
            <a:ext cx="816616" cy="619125"/>
            <a:chOff x="0" y="0"/>
            <a:chExt cx="1088822" cy="825500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0" y="0"/>
              <a:ext cx="1088827" cy="825499"/>
            </a:xfrm>
            <a:custGeom>
              <a:avLst/>
              <a:gdLst/>
              <a:ahLst/>
              <a:cxnLst/>
              <a:rect r="r" b="b" t="t" l="l"/>
              <a:pathLst>
                <a:path h="825499" w="1088827">
                  <a:moveTo>
                    <a:pt x="0" y="0"/>
                  </a:moveTo>
                  <a:lnTo>
                    <a:pt x="1088827" y="0"/>
                  </a:lnTo>
                  <a:lnTo>
                    <a:pt x="1088827" y="825499"/>
                  </a:lnTo>
                  <a:lnTo>
                    <a:pt x="0" y="8254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7274" t="0" r="-47273" b="0"/>
              </a:stretch>
            </a:blipFill>
          </p:spPr>
        </p:sp>
        <p:sp>
          <p:nvSpPr>
            <p:cNvPr name="TextBox 84" id="84"/>
            <p:cNvSpPr txBox="true"/>
            <p:nvPr/>
          </p:nvSpPr>
          <p:spPr>
            <a:xfrm>
              <a:off x="0" y="0"/>
              <a:ext cx="1088822" cy="825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848"/>
                </a:lnSpc>
              </a:pPr>
              <a:r>
                <a:rPr lang="en-US" sz="4040" b="true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04</a:t>
              </a:r>
            </a:p>
          </p:txBody>
        </p:sp>
      </p:grpSp>
      <p:grpSp>
        <p:nvGrpSpPr>
          <p:cNvPr name="Group 85" id="85"/>
          <p:cNvGrpSpPr/>
          <p:nvPr/>
        </p:nvGrpSpPr>
        <p:grpSpPr>
          <a:xfrm rot="0">
            <a:off x="1004888" y="1139133"/>
            <a:ext cx="16278225" cy="19050"/>
            <a:chOff x="0" y="0"/>
            <a:chExt cx="21704300" cy="25400"/>
          </a:xfrm>
        </p:grpSpPr>
        <p:sp>
          <p:nvSpPr>
            <p:cNvPr name="Freeform 86" id="86"/>
            <p:cNvSpPr/>
            <p:nvPr/>
          </p:nvSpPr>
          <p:spPr>
            <a:xfrm flipH="false" flipV="false" rot="0">
              <a:off x="0" y="0"/>
              <a:ext cx="21704300" cy="25400"/>
            </a:xfrm>
            <a:custGeom>
              <a:avLst/>
              <a:gdLst/>
              <a:ahLst/>
              <a:cxnLst/>
              <a:rect r="r" b="b" t="t" l="l"/>
              <a:pathLst>
                <a:path h="25400" w="21704300">
                  <a:moveTo>
                    <a:pt x="0" y="0"/>
                  </a:moveTo>
                  <a:lnTo>
                    <a:pt x="21704300" y="0"/>
                  </a:lnTo>
                  <a:lnTo>
                    <a:pt x="2170430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19324B">
                <a:alpha val="3922"/>
              </a:srgbClr>
            </a:solidFill>
          </p:spPr>
        </p:sp>
      </p:grpSp>
      <p:sp>
        <p:nvSpPr>
          <p:cNvPr name="Freeform 87" id="87"/>
          <p:cNvSpPr/>
          <p:nvPr/>
        </p:nvSpPr>
        <p:spPr>
          <a:xfrm flipH="false" flipV="false" rot="0">
            <a:off x="57150" y="9525"/>
            <a:ext cx="1570323" cy="1039105"/>
          </a:xfrm>
          <a:custGeom>
            <a:avLst/>
            <a:gdLst/>
            <a:ahLst/>
            <a:cxnLst/>
            <a:rect r="r" b="b" t="t" l="l"/>
            <a:pathLst>
              <a:path h="1039105" w="1570323">
                <a:moveTo>
                  <a:pt x="0" y="0"/>
                </a:moveTo>
                <a:lnTo>
                  <a:pt x="1570323" y="0"/>
                </a:lnTo>
                <a:lnTo>
                  <a:pt x="1570323" y="1039105"/>
                </a:lnTo>
                <a:lnTo>
                  <a:pt x="0" y="10391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-51122"/>
            </a:stretch>
          </a:blipFill>
        </p:spPr>
      </p:sp>
      <p:grpSp>
        <p:nvGrpSpPr>
          <p:cNvPr name="Group 88" id="88"/>
          <p:cNvGrpSpPr/>
          <p:nvPr/>
        </p:nvGrpSpPr>
        <p:grpSpPr>
          <a:xfrm rot="0">
            <a:off x="8896441" y="375073"/>
            <a:ext cx="207992" cy="590769"/>
            <a:chOff x="0" y="0"/>
            <a:chExt cx="439332" cy="1247853"/>
          </a:xfrm>
        </p:grpSpPr>
        <p:sp>
          <p:nvSpPr>
            <p:cNvPr name="Freeform 89" id="89"/>
            <p:cNvSpPr/>
            <p:nvPr/>
          </p:nvSpPr>
          <p:spPr>
            <a:xfrm flipH="false" flipV="false" rot="0">
              <a:off x="0" y="0"/>
              <a:ext cx="439332" cy="1247853"/>
            </a:xfrm>
            <a:custGeom>
              <a:avLst/>
              <a:gdLst/>
              <a:ahLst/>
              <a:cxnLst/>
              <a:rect r="r" b="b" t="t" l="l"/>
              <a:pathLst>
                <a:path h="1247853" w="439332">
                  <a:moveTo>
                    <a:pt x="219666" y="0"/>
                  </a:moveTo>
                  <a:lnTo>
                    <a:pt x="219666" y="0"/>
                  </a:lnTo>
                  <a:cubicBezTo>
                    <a:pt x="277925" y="0"/>
                    <a:pt x="333798" y="23143"/>
                    <a:pt x="374994" y="64339"/>
                  </a:cubicBezTo>
                  <a:cubicBezTo>
                    <a:pt x="416189" y="105534"/>
                    <a:pt x="439332" y="161407"/>
                    <a:pt x="439332" y="219666"/>
                  </a:cubicBezTo>
                  <a:lnTo>
                    <a:pt x="439332" y="1028187"/>
                  </a:lnTo>
                  <a:cubicBezTo>
                    <a:pt x="439332" y="1149506"/>
                    <a:pt x="340985" y="1247853"/>
                    <a:pt x="219666" y="1247853"/>
                  </a:cubicBezTo>
                  <a:lnTo>
                    <a:pt x="219666" y="1247853"/>
                  </a:lnTo>
                  <a:cubicBezTo>
                    <a:pt x="98348" y="1247853"/>
                    <a:pt x="0" y="1149506"/>
                    <a:pt x="0" y="1028187"/>
                  </a:cubicBezTo>
                  <a:lnTo>
                    <a:pt x="0" y="219666"/>
                  </a:lnTo>
                  <a:cubicBezTo>
                    <a:pt x="0" y="98348"/>
                    <a:pt x="98348" y="0"/>
                    <a:pt x="21966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90" id="90"/>
            <p:cNvSpPr txBox="true"/>
            <p:nvPr/>
          </p:nvSpPr>
          <p:spPr>
            <a:xfrm>
              <a:off x="0" y="-38100"/>
              <a:ext cx="439332" cy="128595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1" id="91"/>
          <p:cNvGrpSpPr/>
          <p:nvPr/>
        </p:nvGrpSpPr>
        <p:grpSpPr>
          <a:xfrm rot="-2356061">
            <a:off x="9063061" y="293834"/>
            <a:ext cx="215150" cy="740850"/>
            <a:chOff x="0" y="0"/>
            <a:chExt cx="454451" cy="1564863"/>
          </a:xfrm>
        </p:grpSpPr>
        <p:sp>
          <p:nvSpPr>
            <p:cNvPr name="Freeform 92" id="92"/>
            <p:cNvSpPr/>
            <p:nvPr/>
          </p:nvSpPr>
          <p:spPr>
            <a:xfrm flipH="false" flipV="false" rot="0">
              <a:off x="0" y="0"/>
              <a:ext cx="454451" cy="1564863"/>
            </a:xfrm>
            <a:custGeom>
              <a:avLst/>
              <a:gdLst/>
              <a:ahLst/>
              <a:cxnLst/>
              <a:rect r="r" b="b" t="t" l="l"/>
              <a:pathLst>
                <a:path h="156486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337638"/>
                  </a:lnTo>
                  <a:cubicBezTo>
                    <a:pt x="454451" y="1397902"/>
                    <a:pt x="430512" y="1455698"/>
                    <a:pt x="387898" y="1498311"/>
                  </a:cubicBezTo>
                  <a:cubicBezTo>
                    <a:pt x="345285" y="1540924"/>
                    <a:pt x="287490" y="1564863"/>
                    <a:pt x="227226" y="1564863"/>
                  </a:cubicBezTo>
                  <a:lnTo>
                    <a:pt x="227226" y="1564863"/>
                  </a:lnTo>
                  <a:cubicBezTo>
                    <a:pt x="166962" y="1564863"/>
                    <a:pt x="109166" y="1540924"/>
                    <a:pt x="66553" y="1498311"/>
                  </a:cubicBezTo>
                  <a:cubicBezTo>
                    <a:pt x="23940" y="1455698"/>
                    <a:pt x="0" y="1397902"/>
                    <a:pt x="0" y="1337638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93" id="93"/>
            <p:cNvSpPr txBox="true"/>
            <p:nvPr/>
          </p:nvSpPr>
          <p:spPr>
            <a:xfrm>
              <a:off x="0" y="-38100"/>
              <a:ext cx="454451" cy="160296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4" id="94"/>
          <p:cNvGrpSpPr/>
          <p:nvPr/>
        </p:nvGrpSpPr>
        <p:grpSpPr>
          <a:xfrm rot="0">
            <a:off x="9234096" y="344685"/>
            <a:ext cx="215150" cy="629570"/>
            <a:chOff x="0" y="0"/>
            <a:chExt cx="454451" cy="1329813"/>
          </a:xfrm>
        </p:grpSpPr>
        <p:sp>
          <p:nvSpPr>
            <p:cNvPr name="Freeform 95" id="95"/>
            <p:cNvSpPr/>
            <p:nvPr/>
          </p:nvSpPr>
          <p:spPr>
            <a:xfrm flipH="false" flipV="false" rot="0">
              <a:off x="0" y="0"/>
              <a:ext cx="454451" cy="1329813"/>
            </a:xfrm>
            <a:custGeom>
              <a:avLst/>
              <a:gdLst/>
              <a:ahLst/>
              <a:cxnLst/>
              <a:rect r="r" b="b" t="t" l="l"/>
              <a:pathLst>
                <a:path h="132981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102587"/>
                  </a:lnTo>
                  <a:cubicBezTo>
                    <a:pt x="454451" y="1162851"/>
                    <a:pt x="430512" y="1220647"/>
                    <a:pt x="387898" y="1263260"/>
                  </a:cubicBezTo>
                  <a:cubicBezTo>
                    <a:pt x="345285" y="1305873"/>
                    <a:pt x="287490" y="1329813"/>
                    <a:pt x="227226" y="1329813"/>
                  </a:cubicBezTo>
                  <a:lnTo>
                    <a:pt x="227226" y="1329813"/>
                  </a:lnTo>
                  <a:cubicBezTo>
                    <a:pt x="166962" y="1329813"/>
                    <a:pt x="109166" y="1305873"/>
                    <a:pt x="66553" y="1263260"/>
                  </a:cubicBezTo>
                  <a:cubicBezTo>
                    <a:pt x="23940" y="1220647"/>
                    <a:pt x="0" y="1162851"/>
                    <a:pt x="0" y="1102587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96" id="96"/>
            <p:cNvSpPr txBox="true"/>
            <p:nvPr/>
          </p:nvSpPr>
          <p:spPr>
            <a:xfrm>
              <a:off x="0" y="-38100"/>
              <a:ext cx="454451" cy="136791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7" id="97"/>
          <p:cNvGrpSpPr/>
          <p:nvPr/>
        </p:nvGrpSpPr>
        <p:grpSpPr>
          <a:xfrm rot="5400000">
            <a:off x="9334862" y="241289"/>
            <a:ext cx="182083" cy="383615"/>
            <a:chOff x="0" y="0"/>
            <a:chExt cx="384606" cy="810293"/>
          </a:xfrm>
        </p:grpSpPr>
        <p:sp>
          <p:nvSpPr>
            <p:cNvPr name="Freeform 98" id="98"/>
            <p:cNvSpPr/>
            <p:nvPr/>
          </p:nvSpPr>
          <p:spPr>
            <a:xfrm flipH="false" flipV="false" rot="0">
              <a:off x="0" y="0"/>
              <a:ext cx="384606" cy="810293"/>
            </a:xfrm>
            <a:custGeom>
              <a:avLst/>
              <a:gdLst/>
              <a:ahLst/>
              <a:cxnLst/>
              <a:rect r="r" b="b" t="t" l="l"/>
              <a:pathLst>
                <a:path h="810293" w="384606">
                  <a:moveTo>
                    <a:pt x="192303" y="0"/>
                  </a:moveTo>
                  <a:lnTo>
                    <a:pt x="192303" y="0"/>
                  </a:lnTo>
                  <a:cubicBezTo>
                    <a:pt x="298509" y="0"/>
                    <a:pt x="384606" y="86097"/>
                    <a:pt x="384606" y="192303"/>
                  </a:cubicBezTo>
                  <a:lnTo>
                    <a:pt x="384606" y="617990"/>
                  </a:lnTo>
                  <a:cubicBezTo>
                    <a:pt x="384606" y="724196"/>
                    <a:pt x="298509" y="810293"/>
                    <a:pt x="192303" y="810293"/>
                  </a:cubicBezTo>
                  <a:lnTo>
                    <a:pt x="192303" y="810293"/>
                  </a:lnTo>
                  <a:cubicBezTo>
                    <a:pt x="141301" y="810293"/>
                    <a:pt x="92388" y="790032"/>
                    <a:pt x="56324" y="753968"/>
                  </a:cubicBezTo>
                  <a:cubicBezTo>
                    <a:pt x="20260" y="717905"/>
                    <a:pt x="0" y="668992"/>
                    <a:pt x="0" y="617990"/>
                  </a:cubicBezTo>
                  <a:lnTo>
                    <a:pt x="0" y="192303"/>
                  </a:lnTo>
                  <a:cubicBezTo>
                    <a:pt x="0" y="141301"/>
                    <a:pt x="20260" y="92388"/>
                    <a:pt x="56324" y="56324"/>
                  </a:cubicBezTo>
                  <a:cubicBezTo>
                    <a:pt x="92388" y="20260"/>
                    <a:pt x="141301" y="0"/>
                    <a:pt x="19230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99" id="99"/>
            <p:cNvSpPr txBox="true"/>
            <p:nvPr/>
          </p:nvSpPr>
          <p:spPr>
            <a:xfrm>
              <a:off x="0" y="-38100"/>
              <a:ext cx="384606" cy="84839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0" id="100"/>
          <p:cNvSpPr/>
          <p:nvPr/>
        </p:nvSpPr>
        <p:spPr>
          <a:xfrm flipH="false" flipV="false" rot="0">
            <a:off x="8586229" y="344685"/>
            <a:ext cx="266664" cy="632018"/>
          </a:xfrm>
          <a:custGeom>
            <a:avLst/>
            <a:gdLst/>
            <a:ahLst/>
            <a:cxnLst/>
            <a:rect r="r" b="b" t="t" l="l"/>
            <a:pathLst>
              <a:path h="632018" w="266664">
                <a:moveTo>
                  <a:pt x="0" y="0"/>
                </a:moveTo>
                <a:lnTo>
                  <a:pt x="266665" y="0"/>
                </a:lnTo>
                <a:lnTo>
                  <a:pt x="266665" y="632018"/>
                </a:lnTo>
                <a:lnTo>
                  <a:pt x="0" y="6320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101" id="101"/>
          <p:cNvSpPr/>
          <p:nvPr/>
        </p:nvSpPr>
        <p:spPr>
          <a:xfrm flipH="true" flipV="false" rot="0">
            <a:off x="9652411" y="356561"/>
            <a:ext cx="261653" cy="620141"/>
          </a:xfrm>
          <a:custGeom>
            <a:avLst/>
            <a:gdLst/>
            <a:ahLst/>
            <a:cxnLst/>
            <a:rect r="r" b="b" t="t" l="l"/>
            <a:pathLst>
              <a:path h="620141" w="261653">
                <a:moveTo>
                  <a:pt x="261653" y="0"/>
                </a:moveTo>
                <a:lnTo>
                  <a:pt x="0" y="0"/>
                </a:lnTo>
                <a:lnTo>
                  <a:pt x="0" y="620142"/>
                </a:lnTo>
                <a:lnTo>
                  <a:pt x="261653" y="620142"/>
                </a:lnTo>
                <a:lnTo>
                  <a:pt x="261653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102" id="102"/>
          <p:cNvSpPr/>
          <p:nvPr/>
        </p:nvSpPr>
        <p:spPr>
          <a:xfrm flipH="false" flipV="false" rot="0">
            <a:off x="16223484" y="288488"/>
            <a:ext cx="1758749" cy="751865"/>
          </a:xfrm>
          <a:custGeom>
            <a:avLst/>
            <a:gdLst/>
            <a:ahLst/>
            <a:cxnLst/>
            <a:rect r="r" b="b" t="t" l="l"/>
            <a:pathLst>
              <a:path h="751865" w="1758749">
                <a:moveTo>
                  <a:pt x="0" y="0"/>
                </a:moveTo>
                <a:lnTo>
                  <a:pt x="1758749" y="0"/>
                </a:lnTo>
                <a:lnTo>
                  <a:pt x="1758749" y="751865"/>
                </a:lnTo>
                <a:lnTo>
                  <a:pt x="0" y="75186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7F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76"/>
            <a:ext cx="18288000" cy="66675"/>
            <a:chOff x="0" y="0"/>
            <a:chExt cx="24384000" cy="88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88900"/>
            </a:xfrm>
            <a:custGeom>
              <a:avLst/>
              <a:gdLst/>
              <a:ahLst/>
              <a:cxnLst/>
              <a:rect r="r" b="b" t="t" l="l"/>
              <a:pathLst>
                <a:path h="889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17324D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005783" y="1501083"/>
            <a:ext cx="3361801" cy="390525"/>
            <a:chOff x="0" y="0"/>
            <a:chExt cx="4482402" cy="5207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482405" cy="520701"/>
            </a:xfrm>
            <a:custGeom>
              <a:avLst/>
              <a:gdLst/>
              <a:ahLst/>
              <a:cxnLst/>
              <a:rect r="r" b="b" t="t" l="l"/>
              <a:pathLst>
                <a:path h="520701" w="4482405">
                  <a:moveTo>
                    <a:pt x="0" y="0"/>
                  </a:moveTo>
                  <a:lnTo>
                    <a:pt x="4482405" y="0"/>
                  </a:lnTo>
                  <a:lnTo>
                    <a:pt x="4482405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7734" r="0" b="-117734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9525"/>
              <a:ext cx="4482402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388">
                  <a:solidFill>
                    <a:srgbClr val="D98A2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07 / OUTCOMES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05783" y="1902466"/>
            <a:ext cx="6938220" cy="914400"/>
            <a:chOff x="0" y="0"/>
            <a:chExt cx="9250959" cy="1219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250957" cy="1219200"/>
            </a:xfrm>
            <a:custGeom>
              <a:avLst/>
              <a:gdLst/>
              <a:ahLst/>
              <a:cxnLst/>
              <a:rect r="r" b="b" t="t" l="l"/>
              <a:pathLst>
                <a:path h="1219200" w="9250957">
                  <a:moveTo>
                    <a:pt x="0" y="0"/>
                  </a:moveTo>
                  <a:lnTo>
                    <a:pt x="9250957" y="0"/>
                  </a:lnTo>
                  <a:lnTo>
                    <a:pt x="9250957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7847" r="0" b="-97847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9250959" cy="1228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75"/>
                </a:lnSpc>
              </a:pPr>
              <a:r>
                <a:rPr lang="en-US" b="true" sz="5979" spc="-120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Impact &amp; Benefits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04221" y="2945606"/>
            <a:ext cx="990600" cy="57150"/>
            <a:chOff x="0" y="0"/>
            <a:chExt cx="1320800" cy="762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20800" cy="76200"/>
            </a:xfrm>
            <a:custGeom>
              <a:avLst/>
              <a:gdLst/>
              <a:ahLst/>
              <a:cxnLst/>
              <a:rect r="r" b="b" t="t" l="l"/>
              <a:pathLst>
                <a:path h="76200" w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007050" y="3817668"/>
            <a:ext cx="161925" cy="161925"/>
            <a:chOff x="0" y="0"/>
            <a:chExt cx="215900" cy="2159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5900" cy="215900"/>
            </a:xfrm>
            <a:custGeom>
              <a:avLst/>
              <a:gdLst/>
              <a:ahLst/>
              <a:cxnLst/>
              <a:rect r="r" b="b" t="t" l="l"/>
              <a:pathLst>
                <a:path h="215900" w="215900">
                  <a:moveTo>
                    <a:pt x="0" y="107950"/>
                  </a:moveTo>
                  <a:cubicBezTo>
                    <a:pt x="0" y="48387"/>
                    <a:pt x="48387" y="0"/>
                    <a:pt x="107950" y="0"/>
                  </a:cubicBezTo>
                  <a:cubicBezTo>
                    <a:pt x="167513" y="0"/>
                    <a:pt x="215900" y="48387"/>
                    <a:pt x="215900" y="107950"/>
                  </a:cubicBezTo>
                  <a:cubicBezTo>
                    <a:pt x="215900" y="167513"/>
                    <a:pt x="167513" y="215900"/>
                    <a:pt x="107950" y="215900"/>
                  </a:cubicBezTo>
                  <a:cubicBezTo>
                    <a:pt x="48387" y="215900"/>
                    <a:pt x="0" y="167513"/>
                    <a:pt x="0" y="107950"/>
                  </a:cubicBez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371305" y="3655666"/>
            <a:ext cx="7329811" cy="514350"/>
            <a:chOff x="0" y="0"/>
            <a:chExt cx="9773082" cy="685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9773086" cy="685800"/>
            </a:xfrm>
            <a:custGeom>
              <a:avLst/>
              <a:gdLst/>
              <a:ahLst/>
              <a:cxnLst/>
              <a:rect r="r" b="b" t="t" l="l"/>
              <a:pathLst>
                <a:path h="685800" w="9773086">
                  <a:moveTo>
                    <a:pt x="0" y="0"/>
                  </a:moveTo>
                  <a:lnTo>
                    <a:pt x="9773086" y="0"/>
                  </a:lnTo>
                  <a:lnTo>
                    <a:pt x="9773086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27674" r="0" b="-227674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0"/>
              <a:ext cx="9773082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User benefit: [specific improvement]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007050" y="4609281"/>
            <a:ext cx="161925" cy="161925"/>
            <a:chOff x="0" y="0"/>
            <a:chExt cx="215900" cy="2159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15900" cy="215900"/>
            </a:xfrm>
            <a:custGeom>
              <a:avLst/>
              <a:gdLst/>
              <a:ahLst/>
              <a:cxnLst/>
              <a:rect r="r" b="b" t="t" l="l"/>
              <a:pathLst>
                <a:path h="215900" w="215900">
                  <a:moveTo>
                    <a:pt x="0" y="107950"/>
                  </a:moveTo>
                  <a:cubicBezTo>
                    <a:pt x="0" y="48387"/>
                    <a:pt x="48387" y="0"/>
                    <a:pt x="107950" y="0"/>
                  </a:cubicBezTo>
                  <a:cubicBezTo>
                    <a:pt x="167513" y="0"/>
                    <a:pt x="215900" y="48387"/>
                    <a:pt x="215900" y="107950"/>
                  </a:cubicBezTo>
                  <a:cubicBezTo>
                    <a:pt x="215900" y="167513"/>
                    <a:pt x="167513" y="215900"/>
                    <a:pt x="107950" y="215900"/>
                  </a:cubicBezTo>
                  <a:cubicBezTo>
                    <a:pt x="48387" y="215900"/>
                    <a:pt x="0" y="167513"/>
                    <a:pt x="0" y="107950"/>
                  </a:cubicBez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1371305" y="4447280"/>
            <a:ext cx="6892947" cy="514350"/>
            <a:chOff x="0" y="0"/>
            <a:chExt cx="9190596" cy="685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9190592" cy="685800"/>
            </a:xfrm>
            <a:custGeom>
              <a:avLst/>
              <a:gdLst/>
              <a:ahLst/>
              <a:cxnLst/>
              <a:rect r="r" b="b" t="t" l="l"/>
              <a:pathLst>
                <a:path h="685800" w="9190592">
                  <a:moveTo>
                    <a:pt x="0" y="0"/>
                  </a:moveTo>
                  <a:lnTo>
                    <a:pt x="9190592" y="0"/>
                  </a:lnTo>
                  <a:lnTo>
                    <a:pt x="9190592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1124" r="0" b="-211124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0"/>
              <a:ext cx="9190596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Social / environmental / economic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371305" y="4878886"/>
            <a:ext cx="4983718" cy="514350"/>
            <a:chOff x="0" y="0"/>
            <a:chExt cx="6644958" cy="685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6644957" cy="685800"/>
            </a:xfrm>
            <a:custGeom>
              <a:avLst/>
              <a:gdLst/>
              <a:ahLst/>
              <a:cxnLst/>
              <a:rect r="r" b="b" t="t" l="l"/>
              <a:pathLst>
                <a:path h="685800" w="6644957">
                  <a:moveTo>
                    <a:pt x="0" y="0"/>
                  </a:moveTo>
                  <a:lnTo>
                    <a:pt x="6644957" y="0"/>
                  </a:lnTo>
                  <a:lnTo>
                    <a:pt x="6644957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8797" r="0" b="-138797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0"/>
              <a:ext cx="6644958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impact: [specific impact]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007050" y="5832500"/>
            <a:ext cx="161925" cy="161925"/>
            <a:chOff x="0" y="0"/>
            <a:chExt cx="215900" cy="2159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215900" cy="215900"/>
            </a:xfrm>
            <a:custGeom>
              <a:avLst/>
              <a:gdLst/>
              <a:ahLst/>
              <a:cxnLst/>
              <a:rect r="r" b="b" t="t" l="l"/>
              <a:pathLst>
                <a:path h="215900" w="215900">
                  <a:moveTo>
                    <a:pt x="0" y="107950"/>
                  </a:moveTo>
                  <a:cubicBezTo>
                    <a:pt x="0" y="48387"/>
                    <a:pt x="48387" y="0"/>
                    <a:pt x="107950" y="0"/>
                  </a:cubicBezTo>
                  <a:cubicBezTo>
                    <a:pt x="167513" y="0"/>
                    <a:pt x="215900" y="48387"/>
                    <a:pt x="215900" y="107950"/>
                  </a:cubicBezTo>
                  <a:cubicBezTo>
                    <a:pt x="215900" y="167513"/>
                    <a:pt x="167513" y="215900"/>
                    <a:pt x="107950" y="215900"/>
                  </a:cubicBezTo>
                  <a:cubicBezTo>
                    <a:pt x="48387" y="215900"/>
                    <a:pt x="0" y="167513"/>
                    <a:pt x="0" y="107950"/>
                  </a:cubicBez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1371305" y="5670499"/>
            <a:ext cx="8205683" cy="514350"/>
            <a:chOff x="0" y="0"/>
            <a:chExt cx="10940910" cy="685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0940912" cy="685800"/>
            </a:xfrm>
            <a:custGeom>
              <a:avLst/>
              <a:gdLst/>
              <a:ahLst/>
              <a:cxnLst/>
              <a:rect r="r" b="b" t="t" l="l"/>
              <a:pathLst>
                <a:path h="685800" w="10940912">
                  <a:moveTo>
                    <a:pt x="0" y="0"/>
                  </a:moveTo>
                  <a:lnTo>
                    <a:pt x="10940912" y="0"/>
                  </a:lnTo>
                  <a:lnTo>
                    <a:pt x="10940912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60854" r="0" b="-260854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0"/>
              <a:ext cx="10940910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Scalability: [where this can be expanded]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8870604" y="3496494"/>
            <a:ext cx="4076700" cy="2676525"/>
            <a:chOff x="0" y="0"/>
            <a:chExt cx="5435600" cy="35687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5435600" cy="3568700"/>
            </a:xfrm>
            <a:custGeom>
              <a:avLst/>
              <a:gdLst/>
              <a:ahLst/>
              <a:cxnLst/>
              <a:rect r="r" b="b" t="t" l="l"/>
              <a:pathLst>
                <a:path h="3568700" w="5435600">
                  <a:moveTo>
                    <a:pt x="0" y="0"/>
                  </a:moveTo>
                  <a:lnTo>
                    <a:pt x="5435600" y="0"/>
                  </a:lnTo>
                  <a:lnTo>
                    <a:pt x="5435600" y="3568700"/>
                  </a:lnTo>
                  <a:lnTo>
                    <a:pt x="0" y="3568700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9198921" y="3883666"/>
            <a:ext cx="3865616" cy="390525"/>
            <a:chOff x="0" y="0"/>
            <a:chExt cx="5154155" cy="5207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5154157" cy="520701"/>
            </a:xfrm>
            <a:custGeom>
              <a:avLst/>
              <a:gdLst/>
              <a:ahLst/>
              <a:cxnLst/>
              <a:rect r="r" b="b" t="t" l="l"/>
              <a:pathLst>
                <a:path h="520701" w="5154157">
                  <a:moveTo>
                    <a:pt x="0" y="0"/>
                  </a:moveTo>
                  <a:lnTo>
                    <a:pt x="5154157" y="0"/>
                  </a:lnTo>
                  <a:lnTo>
                    <a:pt x="5154157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2872" r="0" b="-142872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9525"/>
              <a:ext cx="5154155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302">
                  <a:solidFill>
                    <a:srgbClr val="6A7680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SUCCESS METRIC 1</a:t>
              </a: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9198921" y="4223442"/>
            <a:ext cx="2574350" cy="1266825"/>
            <a:chOff x="0" y="0"/>
            <a:chExt cx="3432467" cy="16891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432472" cy="1689099"/>
            </a:xfrm>
            <a:custGeom>
              <a:avLst/>
              <a:gdLst/>
              <a:ahLst/>
              <a:cxnLst/>
              <a:rect r="r" b="b" t="t" l="l"/>
              <a:pathLst>
                <a:path h="1689099" w="3432472">
                  <a:moveTo>
                    <a:pt x="0" y="0"/>
                  </a:moveTo>
                  <a:lnTo>
                    <a:pt x="3432472" y="0"/>
                  </a:lnTo>
                  <a:lnTo>
                    <a:pt x="3432472" y="1689099"/>
                  </a:lnTo>
                  <a:lnTo>
                    <a:pt x="0" y="16890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3137" t="0" r="-13137" b="0"/>
              </a:stretch>
            </a:blip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9525"/>
              <a:ext cx="3432467" cy="1698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0032"/>
                </a:lnSpc>
              </a:pPr>
              <a:r>
                <a:rPr lang="en-US" sz="8360" b="true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[00]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9198921" y="5441156"/>
            <a:ext cx="2890685" cy="390525"/>
            <a:chOff x="0" y="0"/>
            <a:chExt cx="3854247" cy="5207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3854251" cy="520701"/>
            </a:xfrm>
            <a:custGeom>
              <a:avLst/>
              <a:gdLst/>
              <a:ahLst/>
              <a:cxnLst/>
              <a:rect r="r" b="b" t="t" l="l"/>
              <a:pathLst>
                <a:path h="520701" w="3854251">
                  <a:moveTo>
                    <a:pt x="0" y="0"/>
                  </a:moveTo>
                  <a:lnTo>
                    <a:pt x="3854251" y="0"/>
                  </a:lnTo>
                  <a:lnTo>
                    <a:pt x="3854251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4228" r="0" b="-94228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>
              <a:off x="0" y="9525"/>
              <a:ext cx="3854247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sz="2160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[metric and target]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3204774" y="3496494"/>
            <a:ext cx="4076700" cy="2676525"/>
            <a:chOff x="0" y="0"/>
            <a:chExt cx="5435600" cy="35687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5435600" cy="3568700"/>
            </a:xfrm>
            <a:custGeom>
              <a:avLst/>
              <a:gdLst/>
              <a:ahLst/>
              <a:cxnLst/>
              <a:rect r="r" b="b" t="t" l="l"/>
              <a:pathLst>
                <a:path h="3568700" w="5435600">
                  <a:moveTo>
                    <a:pt x="0" y="0"/>
                  </a:moveTo>
                  <a:lnTo>
                    <a:pt x="5435600" y="0"/>
                  </a:lnTo>
                  <a:lnTo>
                    <a:pt x="5435600" y="3568700"/>
                  </a:lnTo>
                  <a:lnTo>
                    <a:pt x="0" y="3568700"/>
                  </a:ln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13533091" y="3883666"/>
            <a:ext cx="3865616" cy="390525"/>
            <a:chOff x="0" y="0"/>
            <a:chExt cx="5154155" cy="5207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5154157" cy="520701"/>
            </a:xfrm>
            <a:custGeom>
              <a:avLst/>
              <a:gdLst/>
              <a:ahLst/>
              <a:cxnLst/>
              <a:rect r="r" b="b" t="t" l="l"/>
              <a:pathLst>
                <a:path h="520701" w="5154157">
                  <a:moveTo>
                    <a:pt x="0" y="0"/>
                  </a:moveTo>
                  <a:lnTo>
                    <a:pt x="5154157" y="0"/>
                  </a:lnTo>
                  <a:lnTo>
                    <a:pt x="5154157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2872" r="0" b="-142872"/>
              </a:stretch>
            </a:blipFill>
          </p:spPr>
        </p:sp>
        <p:sp>
          <p:nvSpPr>
            <p:cNvPr name="TextBox 47" id="47"/>
            <p:cNvSpPr txBox="true"/>
            <p:nvPr/>
          </p:nvSpPr>
          <p:spPr>
            <a:xfrm>
              <a:off x="0" y="9525"/>
              <a:ext cx="5154155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302">
                  <a:solidFill>
                    <a:srgbClr val="6A7680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SUCCESS METRIC 2</a:t>
              </a: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3533091" y="4223442"/>
            <a:ext cx="2574350" cy="1266825"/>
            <a:chOff x="0" y="0"/>
            <a:chExt cx="3432467" cy="168910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3432472" cy="1689099"/>
            </a:xfrm>
            <a:custGeom>
              <a:avLst/>
              <a:gdLst/>
              <a:ahLst/>
              <a:cxnLst/>
              <a:rect r="r" b="b" t="t" l="l"/>
              <a:pathLst>
                <a:path h="1689099" w="3432472">
                  <a:moveTo>
                    <a:pt x="0" y="0"/>
                  </a:moveTo>
                  <a:lnTo>
                    <a:pt x="3432472" y="0"/>
                  </a:lnTo>
                  <a:lnTo>
                    <a:pt x="3432472" y="1689099"/>
                  </a:lnTo>
                  <a:lnTo>
                    <a:pt x="0" y="16890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3137" t="0" r="-13137" b="0"/>
              </a:stretch>
            </a:blipFill>
          </p:spPr>
        </p:sp>
        <p:sp>
          <p:nvSpPr>
            <p:cNvPr name="TextBox 50" id="50"/>
            <p:cNvSpPr txBox="true"/>
            <p:nvPr/>
          </p:nvSpPr>
          <p:spPr>
            <a:xfrm>
              <a:off x="0" y="-9525"/>
              <a:ext cx="3432467" cy="1698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0032"/>
                </a:lnSpc>
              </a:pPr>
              <a:r>
                <a:rPr lang="en-US" sz="8360" b="true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[00]</a:t>
              </a: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3533091" y="5441156"/>
            <a:ext cx="2890685" cy="390525"/>
            <a:chOff x="0" y="0"/>
            <a:chExt cx="3854247" cy="5207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3854251" cy="520701"/>
            </a:xfrm>
            <a:custGeom>
              <a:avLst/>
              <a:gdLst/>
              <a:ahLst/>
              <a:cxnLst/>
              <a:rect r="r" b="b" t="t" l="l"/>
              <a:pathLst>
                <a:path h="520701" w="3854251">
                  <a:moveTo>
                    <a:pt x="0" y="0"/>
                  </a:moveTo>
                  <a:lnTo>
                    <a:pt x="3854251" y="0"/>
                  </a:lnTo>
                  <a:lnTo>
                    <a:pt x="3854251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4228" r="0" b="-94228"/>
              </a:stretch>
            </a:blipFill>
          </p:spPr>
        </p:sp>
        <p:sp>
          <p:nvSpPr>
            <p:cNvPr name="TextBox 53" id="53"/>
            <p:cNvSpPr txBox="true"/>
            <p:nvPr/>
          </p:nvSpPr>
          <p:spPr>
            <a:xfrm>
              <a:off x="0" y="9525"/>
              <a:ext cx="3854247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sz="2160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[metric and target]</a:t>
              </a:r>
            </a:p>
          </p:txBody>
        </p:sp>
      </p:grpSp>
      <p:grpSp>
        <p:nvGrpSpPr>
          <p:cNvPr name="Group 54" id="54"/>
          <p:cNvGrpSpPr/>
          <p:nvPr/>
        </p:nvGrpSpPr>
        <p:grpSpPr>
          <a:xfrm rot="0">
            <a:off x="8869861" y="8047730"/>
            <a:ext cx="9820056" cy="390525"/>
            <a:chOff x="0" y="0"/>
            <a:chExt cx="13093408" cy="52070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13093402" cy="520701"/>
            </a:xfrm>
            <a:custGeom>
              <a:avLst/>
              <a:gdLst/>
              <a:ahLst/>
              <a:cxnLst/>
              <a:rect r="r" b="b" t="t" l="l"/>
              <a:pathLst>
                <a:path h="520701" w="13093402">
                  <a:moveTo>
                    <a:pt x="0" y="0"/>
                  </a:moveTo>
                  <a:lnTo>
                    <a:pt x="13093402" y="0"/>
                  </a:lnTo>
                  <a:lnTo>
                    <a:pt x="13093402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39965" r="0" b="-439965"/>
              </a:stretch>
            </a:blipFill>
          </p:spPr>
        </p:sp>
        <p:sp>
          <p:nvSpPr>
            <p:cNvPr name="TextBox 56" id="56"/>
            <p:cNvSpPr txBox="true"/>
            <p:nvPr/>
          </p:nvSpPr>
          <p:spPr>
            <a:xfrm>
              <a:off x="0" y="9525"/>
              <a:ext cx="13093408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sz="2160" i="true">
                  <a:solidFill>
                    <a:srgbClr val="6A7680"/>
                  </a:solidFill>
                  <a:latin typeface="Source Sans 3 Italics"/>
                  <a:ea typeface="Source Sans 3 Italics"/>
                  <a:cs typeface="Source Sans 3 Italics"/>
                  <a:sym typeface="Source Sans 3 Italics"/>
                </a:rPr>
                <a:t>Keep metrics specific, measurable, and connected to the problem</a:t>
              </a:r>
            </a:p>
          </p:txBody>
        </p:sp>
      </p:grpSp>
      <p:grpSp>
        <p:nvGrpSpPr>
          <p:cNvPr name="Group 57" id="57"/>
          <p:cNvGrpSpPr/>
          <p:nvPr/>
        </p:nvGrpSpPr>
        <p:grpSpPr>
          <a:xfrm rot="0">
            <a:off x="8869861" y="8376790"/>
            <a:ext cx="1716091" cy="390525"/>
            <a:chOff x="0" y="0"/>
            <a:chExt cx="2288121" cy="520700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2288123" cy="520701"/>
            </a:xfrm>
            <a:custGeom>
              <a:avLst/>
              <a:gdLst/>
              <a:ahLst/>
              <a:cxnLst/>
              <a:rect r="r" b="b" t="t" l="l"/>
              <a:pathLst>
                <a:path h="520701" w="2288123">
                  <a:moveTo>
                    <a:pt x="0" y="0"/>
                  </a:moveTo>
                  <a:lnTo>
                    <a:pt x="2288123" y="0"/>
                  </a:lnTo>
                  <a:lnTo>
                    <a:pt x="2288123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5623" r="0" b="-35623"/>
              </a:stretch>
            </a:blipFill>
          </p:spPr>
        </p:sp>
        <p:sp>
          <p:nvSpPr>
            <p:cNvPr name="TextBox 59" id="59"/>
            <p:cNvSpPr txBox="true"/>
            <p:nvPr/>
          </p:nvSpPr>
          <p:spPr>
            <a:xfrm>
              <a:off x="0" y="9525"/>
              <a:ext cx="2288121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sz="2160" i="true">
                  <a:solidFill>
                    <a:srgbClr val="6A7680"/>
                  </a:solidFill>
                  <a:latin typeface="Source Sans 3 Italics"/>
                  <a:ea typeface="Source Sans 3 Italics"/>
                  <a:cs typeface="Source Sans 3 Italics"/>
                  <a:sym typeface="Source Sans 3 Italics"/>
                </a:rPr>
                <a:t>statement.</a:t>
              </a:r>
            </a:p>
          </p:txBody>
        </p:sp>
      </p:grpSp>
      <p:grpSp>
        <p:nvGrpSpPr>
          <p:cNvPr name="Group 60" id="60"/>
          <p:cNvGrpSpPr/>
          <p:nvPr/>
        </p:nvGrpSpPr>
        <p:grpSpPr>
          <a:xfrm rot="0">
            <a:off x="1005783" y="9556109"/>
            <a:ext cx="3656276" cy="390525"/>
            <a:chOff x="0" y="0"/>
            <a:chExt cx="4875035" cy="520700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4875035" cy="520701"/>
            </a:xfrm>
            <a:custGeom>
              <a:avLst/>
              <a:gdLst/>
              <a:ahLst/>
              <a:cxnLst/>
              <a:rect r="r" b="b" t="t" l="l"/>
              <a:pathLst>
                <a:path h="520701" w="4875035">
                  <a:moveTo>
                    <a:pt x="0" y="0"/>
                  </a:moveTo>
                  <a:lnTo>
                    <a:pt x="4875035" y="0"/>
                  </a:lnTo>
                  <a:lnTo>
                    <a:pt x="4875035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2427" r="0" b="-132427"/>
              </a:stretch>
            </a:blipFill>
          </p:spPr>
        </p:sp>
        <p:sp>
          <p:nvSpPr>
            <p:cNvPr name="TextBox 62" id="62"/>
            <p:cNvSpPr txBox="true"/>
            <p:nvPr/>
          </p:nvSpPr>
          <p:spPr>
            <a:xfrm>
              <a:off x="0" y="9525"/>
              <a:ext cx="4875035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08">
                  <a:solidFill>
                    <a:srgbClr val="6A7680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NEXTECH 2.0 · NMIET</a:t>
              </a:r>
            </a:p>
          </p:txBody>
        </p:sp>
      </p:grpSp>
      <p:grpSp>
        <p:nvGrpSpPr>
          <p:cNvPr name="Group 63" id="63"/>
          <p:cNvGrpSpPr/>
          <p:nvPr/>
        </p:nvGrpSpPr>
        <p:grpSpPr>
          <a:xfrm rot="0">
            <a:off x="16419166" y="9556109"/>
            <a:ext cx="1236269" cy="390525"/>
            <a:chOff x="0" y="0"/>
            <a:chExt cx="1648358" cy="520700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1648360" cy="520701"/>
            </a:xfrm>
            <a:custGeom>
              <a:avLst/>
              <a:gdLst/>
              <a:ahLst/>
              <a:cxnLst/>
              <a:rect r="r" b="b" t="t" l="l"/>
              <a:pathLst>
                <a:path h="520701" w="1648360">
                  <a:moveTo>
                    <a:pt x="0" y="0"/>
                  </a:moveTo>
                  <a:lnTo>
                    <a:pt x="1648360" y="0"/>
                  </a:lnTo>
                  <a:lnTo>
                    <a:pt x="1648360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682" r="0" b="-11682"/>
              </a:stretch>
            </a:blipFill>
          </p:spPr>
        </p:sp>
        <p:sp>
          <p:nvSpPr>
            <p:cNvPr name="TextBox 65" id="65"/>
            <p:cNvSpPr txBox="true"/>
            <p:nvPr/>
          </p:nvSpPr>
          <p:spPr>
            <a:xfrm>
              <a:off x="0" y="9525"/>
              <a:ext cx="1648358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08">
                  <a:solidFill>
                    <a:srgbClr val="6A7680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08 / 10</a:t>
              </a:r>
            </a:p>
          </p:txBody>
        </p:sp>
      </p:grpSp>
      <p:sp>
        <p:nvSpPr>
          <p:cNvPr name="Freeform 66" id="66" descr="preencoded.png"/>
          <p:cNvSpPr/>
          <p:nvPr/>
        </p:nvSpPr>
        <p:spPr>
          <a:xfrm flipH="false" flipV="false" rot="0">
            <a:off x="8870604" y="3496494"/>
            <a:ext cx="4076700" cy="2676525"/>
          </a:xfrm>
          <a:custGeom>
            <a:avLst/>
            <a:gdLst/>
            <a:ahLst/>
            <a:cxnLst/>
            <a:rect r="r" b="b" t="t" l="l"/>
            <a:pathLst>
              <a:path h="2676525" w="4076700">
                <a:moveTo>
                  <a:pt x="0" y="0"/>
                </a:moveTo>
                <a:lnTo>
                  <a:pt x="4076700" y="0"/>
                </a:lnTo>
                <a:lnTo>
                  <a:pt x="4076700" y="2676525"/>
                </a:lnTo>
                <a:lnTo>
                  <a:pt x="0" y="26765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7" id="67" descr="preencoded.png"/>
          <p:cNvSpPr/>
          <p:nvPr/>
        </p:nvSpPr>
        <p:spPr>
          <a:xfrm flipH="false" flipV="false" rot="0">
            <a:off x="13204774" y="3496494"/>
            <a:ext cx="4076700" cy="2676525"/>
          </a:xfrm>
          <a:custGeom>
            <a:avLst/>
            <a:gdLst/>
            <a:ahLst/>
            <a:cxnLst/>
            <a:rect r="r" b="b" t="t" l="l"/>
            <a:pathLst>
              <a:path h="2676525" w="4076700">
                <a:moveTo>
                  <a:pt x="0" y="0"/>
                </a:moveTo>
                <a:lnTo>
                  <a:pt x="4076700" y="0"/>
                </a:lnTo>
                <a:lnTo>
                  <a:pt x="4076700" y="2676525"/>
                </a:lnTo>
                <a:lnTo>
                  <a:pt x="0" y="26765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8" id="68"/>
          <p:cNvGrpSpPr/>
          <p:nvPr/>
        </p:nvGrpSpPr>
        <p:grpSpPr>
          <a:xfrm rot="0">
            <a:off x="1004888" y="1139133"/>
            <a:ext cx="16278225" cy="19050"/>
            <a:chOff x="0" y="0"/>
            <a:chExt cx="21704300" cy="25400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21704300" cy="25400"/>
            </a:xfrm>
            <a:custGeom>
              <a:avLst/>
              <a:gdLst/>
              <a:ahLst/>
              <a:cxnLst/>
              <a:rect r="r" b="b" t="t" l="l"/>
              <a:pathLst>
                <a:path h="25400" w="21704300">
                  <a:moveTo>
                    <a:pt x="0" y="0"/>
                  </a:moveTo>
                  <a:lnTo>
                    <a:pt x="21704300" y="0"/>
                  </a:lnTo>
                  <a:lnTo>
                    <a:pt x="2170430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19324B">
                <a:alpha val="3922"/>
              </a:srgbClr>
            </a:solidFill>
          </p:spPr>
        </p:sp>
      </p:grpSp>
      <p:sp>
        <p:nvSpPr>
          <p:cNvPr name="Freeform 70" id="70"/>
          <p:cNvSpPr/>
          <p:nvPr/>
        </p:nvSpPr>
        <p:spPr>
          <a:xfrm flipH="false" flipV="false" rot="0">
            <a:off x="57150" y="9525"/>
            <a:ext cx="1570323" cy="1039105"/>
          </a:xfrm>
          <a:custGeom>
            <a:avLst/>
            <a:gdLst/>
            <a:ahLst/>
            <a:cxnLst/>
            <a:rect r="r" b="b" t="t" l="l"/>
            <a:pathLst>
              <a:path h="1039105" w="1570323">
                <a:moveTo>
                  <a:pt x="0" y="0"/>
                </a:moveTo>
                <a:lnTo>
                  <a:pt x="1570323" y="0"/>
                </a:lnTo>
                <a:lnTo>
                  <a:pt x="1570323" y="1039105"/>
                </a:lnTo>
                <a:lnTo>
                  <a:pt x="0" y="10391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-51122"/>
            </a:stretch>
          </a:blipFill>
        </p:spPr>
      </p:sp>
      <p:grpSp>
        <p:nvGrpSpPr>
          <p:cNvPr name="Group 71" id="71"/>
          <p:cNvGrpSpPr/>
          <p:nvPr/>
        </p:nvGrpSpPr>
        <p:grpSpPr>
          <a:xfrm rot="0">
            <a:off x="8896441" y="375073"/>
            <a:ext cx="207992" cy="590769"/>
            <a:chOff x="0" y="0"/>
            <a:chExt cx="439332" cy="1247853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439332" cy="1247853"/>
            </a:xfrm>
            <a:custGeom>
              <a:avLst/>
              <a:gdLst/>
              <a:ahLst/>
              <a:cxnLst/>
              <a:rect r="r" b="b" t="t" l="l"/>
              <a:pathLst>
                <a:path h="1247853" w="439332">
                  <a:moveTo>
                    <a:pt x="219666" y="0"/>
                  </a:moveTo>
                  <a:lnTo>
                    <a:pt x="219666" y="0"/>
                  </a:lnTo>
                  <a:cubicBezTo>
                    <a:pt x="277925" y="0"/>
                    <a:pt x="333798" y="23143"/>
                    <a:pt x="374994" y="64339"/>
                  </a:cubicBezTo>
                  <a:cubicBezTo>
                    <a:pt x="416189" y="105534"/>
                    <a:pt x="439332" y="161407"/>
                    <a:pt x="439332" y="219666"/>
                  </a:cubicBezTo>
                  <a:lnTo>
                    <a:pt x="439332" y="1028187"/>
                  </a:lnTo>
                  <a:cubicBezTo>
                    <a:pt x="439332" y="1149506"/>
                    <a:pt x="340985" y="1247853"/>
                    <a:pt x="219666" y="1247853"/>
                  </a:cubicBezTo>
                  <a:lnTo>
                    <a:pt x="219666" y="1247853"/>
                  </a:lnTo>
                  <a:cubicBezTo>
                    <a:pt x="98348" y="1247853"/>
                    <a:pt x="0" y="1149506"/>
                    <a:pt x="0" y="1028187"/>
                  </a:cubicBezTo>
                  <a:lnTo>
                    <a:pt x="0" y="219666"/>
                  </a:lnTo>
                  <a:cubicBezTo>
                    <a:pt x="0" y="98348"/>
                    <a:pt x="98348" y="0"/>
                    <a:pt x="21966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73" id="73"/>
            <p:cNvSpPr txBox="true"/>
            <p:nvPr/>
          </p:nvSpPr>
          <p:spPr>
            <a:xfrm>
              <a:off x="0" y="-38100"/>
              <a:ext cx="439332" cy="128595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4" id="74"/>
          <p:cNvGrpSpPr/>
          <p:nvPr/>
        </p:nvGrpSpPr>
        <p:grpSpPr>
          <a:xfrm rot="-2356061">
            <a:off x="9063061" y="293834"/>
            <a:ext cx="215150" cy="740850"/>
            <a:chOff x="0" y="0"/>
            <a:chExt cx="454451" cy="1564863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454451" cy="1564863"/>
            </a:xfrm>
            <a:custGeom>
              <a:avLst/>
              <a:gdLst/>
              <a:ahLst/>
              <a:cxnLst/>
              <a:rect r="r" b="b" t="t" l="l"/>
              <a:pathLst>
                <a:path h="156486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337638"/>
                  </a:lnTo>
                  <a:cubicBezTo>
                    <a:pt x="454451" y="1397902"/>
                    <a:pt x="430512" y="1455698"/>
                    <a:pt x="387898" y="1498311"/>
                  </a:cubicBezTo>
                  <a:cubicBezTo>
                    <a:pt x="345285" y="1540924"/>
                    <a:pt x="287490" y="1564863"/>
                    <a:pt x="227226" y="1564863"/>
                  </a:cubicBezTo>
                  <a:lnTo>
                    <a:pt x="227226" y="1564863"/>
                  </a:lnTo>
                  <a:cubicBezTo>
                    <a:pt x="166962" y="1564863"/>
                    <a:pt x="109166" y="1540924"/>
                    <a:pt x="66553" y="1498311"/>
                  </a:cubicBezTo>
                  <a:cubicBezTo>
                    <a:pt x="23940" y="1455698"/>
                    <a:pt x="0" y="1397902"/>
                    <a:pt x="0" y="1337638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76" id="76"/>
            <p:cNvSpPr txBox="true"/>
            <p:nvPr/>
          </p:nvSpPr>
          <p:spPr>
            <a:xfrm>
              <a:off x="0" y="-38100"/>
              <a:ext cx="454451" cy="160296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7" id="77"/>
          <p:cNvGrpSpPr/>
          <p:nvPr/>
        </p:nvGrpSpPr>
        <p:grpSpPr>
          <a:xfrm rot="0">
            <a:off x="9234096" y="344685"/>
            <a:ext cx="215150" cy="629570"/>
            <a:chOff x="0" y="0"/>
            <a:chExt cx="454451" cy="1329813"/>
          </a:xfrm>
        </p:grpSpPr>
        <p:sp>
          <p:nvSpPr>
            <p:cNvPr name="Freeform 78" id="78"/>
            <p:cNvSpPr/>
            <p:nvPr/>
          </p:nvSpPr>
          <p:spPr>
            <a:xfrm flipH="false" flipV="false" rot="0">
              <a:off x="0" y="0"/>
              <a:ext cx="454451" cy="1329813"/>
            </a:xfrm>
            <a:custGeom>
              <a:avLst/>
              <a:gdLst/>
              <a:ahLst/>
              <a:cxnLst/>
              <a:rect r="r" b="b" t="t" l="l"/>
              <a:pathLst>
                <a:path h="132981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102587"/>
                  </a:lnTo>
                  <a:cubicBezTo>
                    <a:pt x="454451" y="1162851"/>
                    <a:pt x="430512" y="1220647"/>
                    <a:pt x="387898" y="1263260"/>
                  </a:cubicBezTo>
                  <a:cubicBezTo>
                    <a:pt x="345285" y="1305873"/>
                    <a:pt x="287490" y="1329813"/>
                    <a:pt x="227226" y="1329813"/>
                  </a:cubicBezTo>
                  <a:lnTo>
                    <a:pt x="227226" y="1329813"/>
                  </a:lnTo>
                  <a:cubicBezTo>
                    <a:pt x="166962" y="1329813"/>
                    <a:pt x="109166" y="1305873"/>
                    <a:pt x="66553" y="1263260"/>
                  </a:cubicBezTo>
                  <a:cubicBezTo>
                    <a:pt x="23940" y="1220647"/>
                    <a:pt x="0" y="1162851"/>
                    <a:pt x="0" y="1102587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79" id="79"/>
            <p:cNvSpPr txBox="true"/>
            <p:nvPr/>
          </p:nvSpPr>
          <p:spPr>
            <a:xfrm>
              <a:off x="0" y="-38100"/>
              <a:ext cx="454451" cy="136791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0" id="80"/>
          <p:cNvGrpSpPr/>
          <p:nvPr/>
        </p:nvGrpSpPr>
        <p:grpSpPr>
          <a:xfrm rot="5400000">
            <a:off x="9334862" y="241289"/>
            <a:ext cx="182083" cy="383615"/>
            <a:chOff x="0" y="0"/>
            <a:chExt cx="384606" cy="810293"/>
          </a:xfrm>
        </p:grpSpPr>
        <p:sp>
          <p:nvSpPr>
            <p:cNvPr name="Freeform 81" id="81"/>
            <p:cNvSpPr/>
            <p:nvPr/>
          </p:nvSpPr>
          <p:spPr>
            <a:xfrm flipH="false" flipV="false" rot="0">
              <a:off x="0" y="0"/>
              <a:ext cx="384606" cy="810293"/>
            </a:xfrm>
            <a:custGeom>
              <a:avLst/>
              <a:gdLst/>
              <a:ahLst/>
              <a:cxnLst/>
              <a:rect r="r" b="b" t="t" l="l"/>
              <a:pathLst>
                <a:path h="810293" w="384606">
                  <a:moveTo>
                    <a:pt x="192303" y="0"/>
                  </a:moveTo>
                  <a:lnTo>
                    <a:pt x="192303" y="0"/>
                  </a:lnTo>
                  <a:cubicBezTo>
                    <a:pt x="298509" y="0"/>
                    <a:pt x="384606" y="86097"/>
                    <a:pt x="384606" y="192303"/>
                  </a:cubicBezTo>
                  <a:lnTo>
                    <a:pt x="384606" y="617990"/>
                  </a:lnTo>
                  <a:cubicBezTo>
                    <a:pt x="384606" y="724196"/>
                    <a:pt x="298509" y="810293"/>
                    <a:pt x="192303" y="810293"/>
                  </a:cubicBezTo>
                  <a:lnTo>
                    <a:pt x="192303" y="810293"/>
                  </a:lnTo>
                  <a:cubicBezTo>
                    <a:pt x="141301" y="810293"/>
                    <a:pt x="92388" y="790032"/>
                    <a:pt x="56324" y="753968"/>
                  </a:cubicBezTo>
                  <a:cubicBezTo>
                    <a:pt x="20260" y="717905"/>
                    <a:pt x="0" y="668992"/>
                    <a:pt x="0" y="617990"/>
                  </a:cubicBezTo>
                  <a:lnTo>
                    <a:pt x="0" y="192303"/>
                  </a:lnTo>
                  <a:cubicBezTo>
                    <a:pt x="0" y="141301"/>
                    <a:pt x="20260" y="92388"/>
                    <a:pt x="56324" y="56324"/>
                  </a:cubicBezTo>
                  <a:cubicBezTo>
                    <a:pt x="92388" y="20260"/>
                    <a:pt x="141301" y="0"/>
                    <a:pt x="19230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82" id="82"/>
            <p:cNvSpPr txBox="true"/>
            <p:nvPr/>
          </p:nvSpPr>
          <p:spPr>
            <a:xfrm>
              <a:off x="0" y="-38100"/>
              <a:ext cx="384606" cy="84839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83" id="83"/>
          <p:cNvSpPr/>
          <p:nvPr/>
        </p:nvSpPr>
        <p:spPr>
          <a:xfrm flipH="false" flipV="false" rot="0">
            <a:off x="8586229" y="344685"/>
            <a:ext cx="266664" cy="632018"/>
          </a:xfrm>
          <a:custGeom>
            <a:avLst/>
            <a:gdLst/>
            <a:ahLst/>
            <a:cxnLst/>
            <a:rect r="r" b="b" t="t" l="l"/>
            <a:pathLst>
              <a:path h="632018" w="266664">
                <a:moveTo>
                  <a:pt x="0" y="0"/>
                </a:moveTo>
                <a:lnTo>
                  <a:pt x="266665" y="0"/>
                </a:lnTo>
                <a:lnTo>
                  <a:pt x="266665" y="632018"/>
                </a:lnTo>
                <a:lnTo>
                  <a:pt x="0" y="6320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84" id="84"/>
          <p:cNvSpPr/>
          <p:nvPr/>
        </p:nvSpPr>
        <p:spPr>
          <a:xfrm flipH="true" flipV="false" rot="0">
            <a:off x="9652411" y="356561"/>
            <a:ext cx="261653" cy="620141"/>
          </a:xfrm>
          <a:custGeom>
            <a:avLst/>
            <a:gdLst/>
            <a:ahLst/>
            <a:cxnLst/>
            <a:rect r="r" b="b" t="t" l="l"/>
            <a:pathLst>
              <a:path h="620141" w="261653">
                <a:moveTo>
                  <a:pt x="261653" y="0"/>
                </a:moveTo>
                <a:lnTo>
                  <a:pt x="0" y="0"/>
                </a:lnTo>
                <a:lnTo>
                  <a:pt x="0" y="620142"/>
                </a:lnTo>
                <a:lnTo>
                  <a:pt x="261653" y="620142"/>
                </a:lnTo>
                <a:lnTo>
                  <a:pt x="261653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85" id="85"/>
          <p:cNvSpPr/>
          <p:nvPr/>
        </p:nvSpPr>
        <p:spPr>
          <a:xfrm flipH="false" flipV="false" rot="0">
            <a:off x="16223484" y="288488"/>
            <a:ext cx="1758749" cy="751865"/>
          </a:xfrm>
          <a:custGeom>
            <a:avLst/>
            <a:gdLst/>
            <a:ahLst/>
            <a:cxnLst/>
            <a:rect r="r" b="b" t="t" l="l"/>
            <a:pathLst>
              <a:path h="751865" w="1758749">
                <a:moveTo>
                  <a:pt x="0" y="0"/>
                </a:moveTo>
                <a:lnTo>
                  <a:pt x="1758749" y="0"/>
                </a:lnTo>
                <a:lnTo>
                  <a:pt x="1758749" y="751865"/>
                </a:lnTo>
                <a:lnTo>
                  <a:pt x="0" y="75186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6F7F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76"/>
            <a:ext cx="18288000" cy="66675"/>
            <a:chOff x="0" y="0"/>
            <a:chExt cx="24384000" cy="88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88900"/>
            </a:xfrm>
            <a:custGeom>
              <a:avLst/>
              <a:gdLst/>
              <a:ahLst/>
              <a:cxnLst/>
              <a:rect r="r" b="b" t="t" l="l"/>
              <a:pathLst>
                <a:path h="889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17324D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005783" y="1501083"/>
            <a:ext cx="2704948" cy="390525"/>
            <a:chOff x="0" y="0"/>
            <a:chExt cx="3606597" cy="5207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606603" cy="520701"/>
            </a:xfrm>
            <a:custGeom>
              <a:avLst/>
              <a:gdLst/>
              <a:ahLst/>
              <a:cxnLst/>
              <a:rect r="r" b="b" t="t" l="l"/>
              <a:pathLst>
                <a:path h="520701" w="3606603">
                  <a:moveTo>
                    <a:pt x="0" y="0"/>
                  </a:moveTo>
                  <a:lnTo>
                    <a:pt x="3606603" y="0"/>
                  </a:lnTo>
                  <a:lnTo>
                    <a:pt x="3606603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4961" r="0" b="-84961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9525"/>
              <a:ext cx="3606597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388">
                  <a:solidFill>
                    <a:srgbClr val="D98A2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08 / PEOPLE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05783" y="1902466"/>
            <a:ext cx="9169775" cy="914400"/>
            <a:chOff x="0" y="0"/>
            <a:chExt cx="12226366" cy="1219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226371" cy="1219200"/>
            </a:xfrm>
            <a:custGeom>
              <a:avLst/>
              <a:gdLst/>
              <a:ahLst/>
              <a:cxnLst/>
              <a:rect r="r" b="b" t="t" l="l"/>
              <a:pathLst>
                <a:path h="1219200" w="12226371">
                  <a:moveTo>
                    <a:pt x="0" y="0"/>
                  </a:moveTo>
                  <a:lnTo>
                    <a:pt x="12226371" y="0"/>
                  </a:lnTo>
                  <a:lnTo>
                    <a:pt x="12226371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5399" r="0" b="-145399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12226366" cy="12287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175"/>
                </a:lnSpc>
              </a:pPr>
              <a:r>
                <a:rPr lang="en-US" b="true" sz="5979" spc="-120">
                  <a:solidFill>
                    <a:srgbClr val="17324D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Team &amp; Responsibilities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04221" y="2945606"/>
            <a:ext cx="990600" cy="57150"/>
            <a:chOff x="0" y="0"/>
            <a:chExt cx="1320800" cy="762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20800" cy="76200"/>
            </a:xfrm>
            <a:custGeom>
              <a:avLst/>
              <a:gdLst/>
              <a:ahLst/>
              <a:cxnLst/>
              <a:rect r="r" b="b" t="t" l="l"/>
              <a:pathLst>
                <a:path h="76200" w="1320800">
                  <a:moveTo>
                    <a:pt x="0" y="0"/>
                  </a:moveTo>
                  <a:lnTo>
                    <a:pt x="1320800" y="0"/>
                  </a:lnTo>
                  <a:lnTo>
                    <a:pt x="13208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005783" y="3564141"/>
            <a:ext cx="604180" cy="552450"/>
            <a:chOff x="0" y="0"/>
            <a:chExt cx="805574" cy="7366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05576" cy="736600"/>
            </a:xfrm>
            <a:custGeom>
              <a:avLst/>
              <a:gdLst/>
              <a:ahLst/>
              <a:cxnLst/>
              <a:rect r="r" b="b" t="t" l="l"/>
              <a:pathLst>
                <a:path h="736600" w="805576">
                  <a:moveTo>
                    <a:pt x="0" y="0"/>
                  </a:moveTo>
                  <a:lnTo>
                    <a:pt x="805576" y="0"/>
                  </a:lnTo>
                  <a:lnTo>
                    <a:pt x="805576" y="736600"/>
                  </a:lnTo>
                  <a:lnTo>
                    <a:pt x="0" y="736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67317" t="0" r="-67317" b="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0"/>
              <a:ext cx="805574" cy="736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320"/>
                </a:lnSpc>
              </a:pPr>
              <a:r>
                <a:rPr lang="en-US" sz="3600" b="true">
                  <a:solidFill>
                    <a:srgbClr val="D98A21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01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2285848" y="3575447"/>
            <a:ext cx="7653309" cy="514350"/>
            <a:chOff x="0" y="0"/>
            <a:chExt cx="10204412" cy="685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204410" cy="685800"/>
            </a:xfrm>
            <a:custGeom>
              <a:avLst/>
              <a:gdLst/>
              <a:ahLst/>
              <a:cxnLst/>
              <a:rect r="r" b="b" t="t" l="l"/>
              <a:pathLst>
                <a:path h="685800" w="10204410">
                  <a:moveTo>
                    <a:pt x="0" y="0"/>
                  </a:moveTo>
                  <a:lnTo>
                    <a:pt x="10204410" y="0"/>
                  </a:lnTo>
                  <a:lnTo>
                    <a:pt x="10204410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9929" r="0" b="-239929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10204412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[Member 1] — [role and responsibility]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509674" y="3564141"/>
            <a:ext cx="714661" cy="552450"/>
            <a:chOff x="0" y="0"/>
            <a:chExt cx="952881" cy="7366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952877" cy="736600"/>
            </a:xfrm>
            <a:custGeom>
              <a:avLst/>
              <a:gdLst/>
              <a:ahLst/>
              <a:cxnLst/>
              <a:rect r="r" b="b" t="t" l="l"/>
              <a:pathLst>
                <a:path h="736600" w="952877">
                  <a:moveTo>
                    <a:pt x="0" y="0"/>
                  </a:moveTo>
                  <a:lnTo>
                    <a:pt x="952877" y="0"/>
                  </a:lnTo>
                  <a:lnTo>
                    <a:pt x="952877" y="736600"/>
                  </a:lnTo>
                  <a:lnTo>
                    <a:pt x="0" y="736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9181" t="0" r="-49182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0"/>
              <a:ext cx="952881" cy="736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320"/>
                </a:lnSpc>
              </a:pPr>
              <a:r>
                <a:rPr lang="en-US" sz="3600" b="true">
                  <a:solidFill>
                    <a:srgbClr val="D98A21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02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0789739" y="3575447"/>
            <a:ext cx="7653309" cy="514350"/>
            <a:chOff x="0" y="0"/>
            <a:chExt cx="10204412" cy="685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204410" cy="685800"/>
            </a:xfrm>
            <a:custGeom>
              <a:avLst/>
              <a:gdLst/>
              <a:ahLst/>
              <a:cxnLst/>
              <a:rect r="r" b="b" t="t" l="l"/>
              <a:pathLst>
                <a:path h="685800" w="10204410">
                  <a:moveTo>
                    <a:pt x="0" y="0"/>
                  </a:moveTo>
                  <a:lnTo>
                    <a:pt x="10204410" y="0"/>
                  </a:lnTo>
                  <a:lnTo>
                    <a:pt x="10204410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9929" r="0" b="-239929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0"/>
              <a:ext cx="10204412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[Member 2] — [role and responsibility]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05783" y="4670079"/>
            <a:ext cx="707498" cy="552450"/>
            <a:chOff x="0" y="0"/>
            <a:chExt cx="943331" cy="7366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943333" cy="736600"/>
            </a:xfrm>
            <a:custGeom>
              <a:avLst/>
              <a:gdLst/>
              <a:ahLst/>
              <a:cxnLst/>
              <a:rect r="r" b="b" t="t" l="l"/>
              <a:pathLst>
                <a:path h="736600" w="943333">
                  <a:moveTo>
                    <a:pt x="0" y="0"/>
                  </a:moveTo>
                  <a:lnTo>
                    <a:pt x="943333" y="0"/>
                  </a:lnTo>
                  <a:lnTo>
                    <a:pt x="943333" y="736600"/>
                  </a:lnTo>
                  <a:lnTo>
                    <a:pt x="0" y="736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50185" t="0" r="-50185" b="0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0"/>
              <a:ext cx="943331" cy="736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320"/>
                </a:lnSpc>
              </a:pPr>
              <a:r>
                <a:rPr lang="en-US" sz="3600" b="true">
                  <a:solidFill>
                    <a:srgbClr val="D98A21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03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2285848" y="4681385"/>
            <a:ext cx="7653309" cy="514350"/>
            <a:chOff x="0" y="0"/>
            <a:chExt cx="10204412" cy="685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0204410" cy="685800"/>
            </a:xfrm>
            <a:custGeom>
              <a:avLst/>
              <a:gdLst/>
              <a:ahLst/>
              <a:cxnLst/>
              <a:rect r="r" b="b" t="t" l="l"/>
              <a:pathLst>
                <a:path h="685800" w="10204410">
                  <a:moveTo>
                    <a:pt x="0" y="0"/>
                  </a:moveTo>
                  <a:lnTo>
                    <a:pt x="10204410" y="0"/>
                  </a:lnTo>
                  <a:lnTo>
                    <a:pt x="10204410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9929" r="0" b="-239929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0"/>
              <a:ext cx="10204412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[Member 3] — [role and responsibility]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9509674" y="4670079"/>
            <a:ext cx="741359" cy="552450"/>
            <a:chOff x="0" y="0"/>
            <a:chExt cx="988479" cy="7366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988477" cy="736600"/>
            </a:xfrm>
            <a:custGeom>
              <a:avLst/>
              <a:gdLst/>
              <a:ahLst/>
              <a:cxnLst/>
              <a:rect r="r" b="b" t="t" l="l"/>
              <a:pathLst>
                <a:path h="736600" w="988477">
                  <a:moveTo>
                    <a:pt x="0" y="0"/>
                  </a:moveTo>
                  <a:lnTo>
                    <a:pt x="988477" y="0"/>
                  </a:lnTo>
                  <a:lnTo>
                    <a:pt x="988477" y="736600"/>
                  </a:lnTo>
                  <a:lnTo>
                    <a:pt x="0" y="736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5610" t="0" r="-45610" b="0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0"/>
              <a:ext cx="988479" cy="7366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320"/>
                </a:lnSpc>
              </a:pPr>
              <a:r>
                <a:rPr lang="en-US" sz="3600" b="true">
                  <a:solidFill>
                    <a:srgbClr val="D98A21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04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0789739" y="4681385"/>
            <a:ext cx="7653309" cy="514350"/>
            <a:chOff x="0" y="0"/>
            <a:chExt cx="10204412" cy="685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0204410" cy="685800"/>
            </a:xfrm>
            <a:custGeom>
              <a:avLst/>
              <a:gdLst/>
              <a:ahLst/>
              <a:cxnLst/>
              <a:rect r="r" b="b" t="t" l="l"/>
              <a:pathLst>
                <a:path h="685800" w="10204410">
                  <a:moveTo>
                    <a:pt x="0" y="0"/>
                  </a:moveTo>
                  <a:lnTo>
                    <a:pt x="10204410" y="0"/>
                  </a:lnTo>
                  <a:lnTo>
                    <a:pt x="10204410" y="685800"/>
                  </a:lnTo>
                  <a:lnTo>
                    <a:pt x="0" y="685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39929" r="0" b="-239929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0"/>
              <a:ext cx="10204412" cy="6858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455"/>
                </a:lnSpc>
              </a:pPr>
              <a:r>
                <a:rPr lang="en-US" sz="287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[Member 4] — [role and responsibility]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309392" y="6222949"/>
            <a:ext cx="3622034" cy="390525"/>
            <a:chOff x="0" y="0"/>
            <a:chExt cx="4829378" cy="5207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4829373" cy="520701"/>
            </a:xfrm>
            <a:custGeom>
              <a:avLst/>
              <a:gdLst/>
              <a:ahLst/>
              <a:cxnLst/>
              <a:rect r="r" b="b" t="t" l="l"/>
              <a:pathLst>
                <a:path h="520701" w="4829373">
                  <a:moveTo>
                    <a:pt x="0" y="0"/>
                  </a:moveTo>
                  <a:lnTo>
                    <a:pt x="4829373" y="0"/>
                  </a:lnTo>
                  <a:lnTo>
                    <a:pt x="4829373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0719" r="0" b="-130718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9525"/>
              <a:ext cx="4829378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324">
                  <a:solidFill>
                    <a:srgbClr val="6A7680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FACULTY MENTOR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309392" y="6737156"/>
            <a:ext cx="4579544" cy="571500"/>
            <a:chOff x="0" y="0"/>
            <a:chExt cx="6106058" cy="7620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6106061" cy="762000"/>
            </a:xfrm>
            <a:custGeom>
              <a:avLst/>
              <a:gdLst/>
              <a:ahLst/>
              <a:cxnLst/>
              <a:rect r="r" b="b" t="t" l="l"/>
              <a:pathLst>
                <a:path h="762000" w="6106061">
                  <a:moveTo>
                    <a:pt x="0" y="0"/>
                  </a:moveTo>
                  <a:lnTo>
                    <a:pt x="6106061" y="0"/>
                  </a:lnTo>
                  <a:lnTo>
                    <a:pt x="6106061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6137" r="0" b="-106137"/>
              </a:stretch>
            </a:blipFill>
          </p:spPr>
        </p:sp>
        <p:sp>
          <p:nvSpPr>
            <p:cNvPr name="TextBox 43" id="43"/>
            <p:cNvSpPr txBox="true"/>
            <p:nvPr/>
          </p:nvSpPr>
          <p:spPr>
            <a:xfrm>
              <a:off x="0" y="0"/>
              <a:ext cx="6106058" cy="7620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791"/>
                </a:lnSpc>
              </a:pPr>
              <a:r>
                <a:rPr lang="en-US" sz="3159">
                  <a:solidFill>
                    <a:srgbClr val="1F2D3A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[name, if applicable]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1005783" y="8342109"/>
            <a:ext cx="8200654" cy="390525"/>
            <a:chOff x="0" y="0"/>
            <a:chExt cx="10934205" cy="5207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10934202" cy="520701"/>
            </a:xfrm>
            <a:custGeom>
              <a:avLst/>
              <a:gdLst/>
              <a:ahLst/>
              <a:cxnLst/>
              <a:rect r="r" b="b" t="t" l="l"/>
              <a:pathLst>
                <a:path h="520701" w="10934202">
                  <a:moveTo>
                    <a:pt x="0" y="0"/>
                  </a:moveTo>
                  <a:lnTo>
                    <a:pt x="10934202" y="0"/>
                  </a:lnTo>
                  <a:lnTo>
                    <a:pt x="10934202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59166" r="0" b="-359166"/>
              </a:stretch>
            </a:blipFill>
          </p:spPr>
        </p:sp>
        <p:sp>
          <p:nvSpPr>
            <p:cNvPr name="TextBox 46" id="46"/>
            <p:cNvSpPr txBox="true"/>
            <p:nvPr/>
          </p:nvSpPr>
          <p:spPr>
            <a:xfrm>
              <a:off x="0" y="9525"/>
              <a:ext cx="10934205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sz="2160" i="true">
                  <a:solidFill>
                    <a:srgbClr val="6A7680"/>
                  </a:solidFill>
                  <a:latin typeface="Source Sans 3 Italics"/>
                  <a:ea typeface="Source Sans 3 Italics"/>
                  <a:cs typeface="Source Sans 3 Italics"/>
                  <a:sym typeface="Source Sans 3 Italics"/>
                </a:rPr>
                <a:t>Keep this page concise and include only relevant roles.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1005783" y="9556109"/>
            <a:ext cx="3656276" cy="390525"/>
            <a:chOff x="0" y="0"/>
            <a:chExt cx="4875035" cy="5207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4875035" cy="520701"/>
            </a:xfrm>
            <a:custGeom>
              <a:avLst/>
              <a:gdLst/>
              <a:ahLst/>
              <a:cxnLst/>
              <a:rect r="r" b="b" t="t" l="l"/>
              <a:pathLst>
                <a:path h="520701" w="4875035">
                  <a:moveTo>
                    <a:pt x="0" y="0"/>
                  </a:moveTo>
                  <a:lnTo>
                    <a:pt x="4875035" y="0"/>
                  </a:lnTo>
                  <a:lnTo>
                    <a:pt x="4875035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2427" r="0" b="-132427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>
              <a:off x="0" y="9525"/>
              <a:ext cx="4875035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08">
                  <a:solidFill>
                    <a:srgbClr val="6A7680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NEXTECH 2.0 · NMIET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16419166" y="9556109"/>
            <a:ext cx="1236269" cy="390525"/>
            <a:chOff x="0" y="0"/>
            <a:chExt cx="1648358" cy="52070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1648360" cy="520701"/>
            </a:xfrm>
            <a:custGeom>
              <a:avLst/>
              <a:gdLst/>
              <a:ahLst/>
              <a:cxnLst/>
              <a:rect r="r" b="b" t="t" l="l"/>
              <a:pathLst>
                <a:path h="520701" w="1648360">
                  <a:moveTo>
                    <a:pt x="0" y="0"/>
                  </a:moveTo>
                  <a:lnTo>
                    <a:pt x="1648360" y="0"/>
                  </a:lnTo>
                  <a:lnTo>
                    <a:pt x="1648360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682" r="0" b="-11682"/>
              </a:stretch>
            </a:blipFill>
          </p:spPr>
        </p:sp>
        <p:sp>
          <p:nvSpPr>
            <p:cNvPr name="TextBox 52" id="52"/>
            <p:cNvSpPr txBox="true"/>
            <p:nvPr/>
          </p:nvSpPr>
          <p:spPr>
            <a:xfrm>
              <a:off x="0" y="9525"/>
              <a:ext cx="1648358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08">
                  <a:solidFill>
                    <a:srgbClr val="6A7680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09 / 10</a:t>
              </a:r>
            </a:p>
          </p:txBody>
        </p:sp>
      </p:grpSp>
      <p:sp>
        <p:nvSpPr>
          <p:cNvPr name="Freeform 53" id="53" descr="preencoded.png"/>
          <p:cNvSpPr/>
          <p:nvPr/>
        </p:nvSpPr>
        <p:spPr>
          <a:xfrm flipH="false" flipV="false" rot="0">
            <a:off x="1005783" y="3499542"/>
            <a:ext cx="7772400" cy="885825"/>
          </a:xfrm>
          <a:custGeom>
            <a:avLst/>
            <a:gdLst/>
            <a:ahLst/>
            <a:cxnLst/>
            <a:rect r="r" b="b" t="t" l="l"/>
            <a:pathLst>
              <a:path h="885825" w="7772400">
                <a:moveTo>
                  <a:pt x="0" y="0"/>
                </a:moveTo>
                <a:lnTo>
                  <a:pt x="7772400" y="0"/>
                </a:lnTo>
                <a:lnTo>
                  <a:pt x="7772400" y="885825"/>
                </a:lnTo>
                <a:lnTo>
                  <a:pt x="0" y="8858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475" r="0" b="-476"/>
            </a:stretch>
          </a:blipFill>
        </p:spPr>
      </p:sp>
      <p:sp>
        <p:nvSpPr>
          <p:cNvPr name="Freeform 54" id="54" descr="preencoded.png"/>
          <p:cNvSpPr/>
          <p:nvPr/>
        </p:nvSpPr>
        <p:spPr>
          <a:xfrm flipH="false" flipV="false" rot="0">
            <a:off x="9509750" y="3499542"/>
            <a:ext cx="7772400" cy="885825"/>
          </a:xfrm>
          <a:custGeom>
            <a:avLst/>
            <a:gdLst/>
            <a:ahLst/>
            <a:cxnLst/>
            <a:rect r="r" b="b" t="t" l="l"/>
            <a:pathLst>
              <a:path h="885825" w="7772400">
                <a:moveTo>
                  <a:pt x="0" y="0"/>
                </a:moveTo>
                <a:lnTo>
                  <a:pt x="7772400" y="0"/>
                </a:lnTo>
                <a:lnTo>
                  <a:pt x="7772400" y="885825"/>
                </a:lnTo>
                <a:lnTo>
                  <a:pt x="0" y="8858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475" r="0" b="-476"/>
            </a:stretch>
          </a:blipFill>
        </p:spPr>
      </p:sp>
      <p:sp>
        <p:nvSpPr>
          <p:cNvPr name="Freeform 55" id="55" descr="preencoded.png"/>
          <p:cNvSpPr/>
          <p:nvPr/>
        </p:nvSpPr>
        <p:spPr>
          <a:xfrm flipH="false" flipV="false" rot="0">
            <a:off x="1005783" y="4605490"/>
            <a:ext cx="7772400" cy="885825"/>
          </a:xfrm>
          <a:custGeom>
            <a:avLst/>
            <a:gdLst/>
            <a:ahLst/>
            <a:cxnLst/>
            <a:rect r="r" b="b" t="t" l="l"/>
            <a:pathLst>
              <a:path h="885825" w="7772400">
                <a:moveTo>
                  <a:pt x="0" y="0"/>
                </a:moveTo>
                <a:lnTo>
                  <a:pt x="7772400" y="0"/>
                </a:lnTo>
                <a:lnTo>
                  <a:pt x="7772400" y="885825"/>
                </a:lnTo>
                <a:lnTo>
                  <a:pt x="0" y="8858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475" r="0" b="-476"/>
            </a:stretch>
          </a:blipFill>
        </p:spPr>
      </p:sp>
      <p:sp>
        <p:nvSpPr>
          <p:cNvPr name="Freeform 56" id="56" descr="preencoded.png"/>
          <p:cNvSpPr/>
          <p:nvPr/>
        </p:nvSpPr>
        <p:spPr>
          <a:xfrm flipH="false" flipV="false" rot="0">
            <a:off x="9509750" y="4605490"/>
            <a:ext cx="7772400" cy="885825"/>
          </a:xfrm>
          <a:custGeom>
            <a:avLst/>
            <a:gdLst/>
            <a:ahLst/>
            <a:cxnLst/>
            <a:rect r="r" b="b" t="t" l="l"/>
            <a:pathLst>
              <a:path h="885825" w="7772400">
                <a:moveTo>
                  <a:pt x="0" y="0"/>
                </a:moveTo>
                <a:lnTo>
                  <a:pt x="7772400" y="0"/>
                </a:lnTo>
                <a:lnTo>
                  <a:pt x="7772400" y="885825"/>
                </a:lnTo>
                <a:lnTo>
                  <a:pt x="0" y="8858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475" r="0" b="-476"/>
            </a:stretch>
          </a:blipFill>
        </p:spPr>
      </p:sp>
      <p:sp>
        <p:nvSpPr>
          <p:cNvPr name="Freeform 57" id="57" descr="preencoded.png"/>
          <p:cNvSpPr/>
          <p:nvPr/>
        </p:nvSpPr>
        <p:spPr>
          <a:xfrm flipH="false" flipV="false" rot="0">
            <a:off x="1004888" y="6214986"/>
            <a:ext cx="16278225" cy="1114425"/>
          </a:xfrm>
          <a:custGeom>
            <a:avLst/>
            <a:gdLst/>
            <a:ahLst/>
            <a:cxnLst/>
            <a:rect r="r" b="b" t="t" l="l"/>
            <a:pathLst>
              <a:path h="1114425" w="16278225">
                <a:moveTo>
                  <a:pt x="0" y="0"/>
                </a:moveTo>
                <a:lnTo>
                  <a:pt x="16278224" y="0"/>
                </a:lnTo>
                <a:lnTo>
                  <a:pt x="16278224" y="1114425"/>
                </a:lnTo>
                <a:lnTo>
                  <a:pt x="0" y="11144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397" r="0" b="-398"/>
            </a:stretch>
          </a:blipFill>
        </p:spPr>
      </p:sp>
      <p:grpSp>
        <p:nvGrpSpPr>
          <p:cNvPr name="Group 58" id="58"/>
          <p:cNvGrpSpPr/>
          <p:nvPr/>
        </p:nvGrpSpPr>
        <p:grpSpPr>
          <a:xfrm rot="0">
            <a:off x="1004888" y="1139133"/>
            <a:ext cx="16278225" cy="19050"/>
            <a:chOff x="0" y="0"/>
            <a:chExt cx="21704300" cy="254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21704300" cy="25400"/>
            </a:xfrm>
            <a:custGeom>
              <a:avLst/>
              <a:gdLst/>
              <a:ahLst/>
              <a:cxnLst/>
              <a:rect r="r" b="b" t="t" l="l"/>
              <a:pathLst>
                <a:path h="25400" w="21704300">
                  <a:moveTo>
                    <a:pt x="0" y="0"/>
                  </a:moveTo>
                  <a:lnTo>
                    <a:pt x="21704300" y="0"/>
                  </a:lnTo>
                  <a:lnTo>
                    <a:pt x="2170430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19324B">
                <a:alpha val="3922"/>
              </a:srgbClr>
            </a:solidFill>
          </p:spPr>
        </p:sp>
      </p:grpSp>
      <p:sp>
        <p:nvSpPr>
          <p:cNvPr name="Freeform 60" id="60"/>
          <p:cNvSpPr/>
          <p:nvPr/>
        </p:nvSpPr>
        <p:spPr>
          <a:xfrm flipH="false" flipV="false" rot="0">
            <a:off x="57150" y="9525"/>
            <a:ext cx="1570323" cy="1039105"/>
          </a:xfrm>
          <a:custGeom>
            <a:avLst/>
            <a:gdLst/>
            <a:ahLst/>
            <a:cxnLst/>
            <a:rect r="r" b="b" t="t" l="l"/>
            <a:pathLst>
              <a:path h="1039105" w="1570323">
                <a:moveTo>
                  <a:pt x="0" y="0"/>
                </a:moveTo>
                <a:lnTo>
                  <a:pt x="1570323" y="0"/>
                </a:lnTo>
                <a:lnTo>
                  <a:pt x="1570323" y="1039105"/>
                </a:lnTo>
                <a:lnTo>
                  <a:pt x="0" y="10391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-51122"/>
            </a:stretch>
          </a:blipFill>
        </p:spPr>
      </p:sp>
      <p:grpSp>
        <p:nvGrpSpPr>
          <p:cNvPr name="Group 61" id="61"/>
          <p:cNvGrpSpPr/>
          <p:nvPr/>
        </p:nvGrpSpPr>
        <p:grpSpPr>
          <a:xfrm rot="0">
            <a:off x="8896441" y="375073"/>
            <a:ext cx="207992" cy="590769"/>
            <a:chOff x="0" y="0"/>
            <a:chExt cx="439332" cy="1247853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439332" cy="1247853"/>
            </a:xfrm>
            <a:custGeom>
              <a:avLst/>
              <a:gdLst/>
              <a:ahLst/>
              <a:cxnLst/>
              <a:rect r="r" b="b" t="t" l="l"/>
              <a:pathLst>
                <a:path h="1247853" w="439332">
                  <a:moveTo>
                    <a:pt x="219666" y="0"/>
                  </a:moveTo>
                  <a:lnTo>
                    <a:pt x="219666" y="0"/>
                  </a:lnTo>
                  <a:cubicBezTo>
                    <a:pt x="277925" y="0"/>
                    <a:pt x="333798" y="23143"/>
                    <a:pt x="374994" y="64339"/>
                  </a:cubicBezTo>
                  <a:cubicBezTo>
                    <a:pt x="416189" y="105534"/>
                    <a:pt x="439332" y="161407"/>
                    <a:pt x="439332" y="219666"/>
                  </a:cubicBezTo>
                  <a:lnTo>
                    <a:pt x="439332" y="1028187"/>
                  </a:lnTo>
                  <a:cubicBezTo>
                    <a:pt x="439332" y="1149506"/>
                    <a:pt x="340985" y="1247853"/>
                    <a:pt x="219666" y="1247853"/>
                  </a:cubicBezTo>
                  <a:lnTo>
                    <a:pt x="219666" y="1247853"/>
                  </a:lnTo>
                  <a:cubicBezTo>
                    <a:pt x="98348" y="1247853"/>
                    <a:pt x="0" y="1149506"/>
                    <a:pt x="0" y="1028187"/>
                  </a:cubicBezTo>
                  <a:lnTo>
                    <a:pt x="0" y="219666"/>
                  </a:lnTo>
                  <a:cubicBezTo>
                    <a:pt x="0" y="98348"/>
                    <a:pt x="98348" y="0"/>
                    <a:pt x="21966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439332" cy="128595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4" id="64"/>
          <p:cNvGrpSpPr/>
          <p:nvPr/>
        </p:nvGrpSpPr>
        <p:grpSpPr>
          <a:xfrm rot="-2356061">
            <a:off x="9063061" y="293834"/>
            <a:ext cx="215150" cy="740850"/>
            <a:chOff x="0" y="0"/>
            <a:chExt cx="454451" cy="1564863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454451" cy="1564863"/>
            </a:xfrm>
            <a:custGeom>
              <a:avLst/>
              <a:gdLst/>
              <a:ahLst/>
              <a:cxnLst/>
              <a:rect r="r" b="b" t="t" l="l"/>
              <a:pathLst>
                <a:path h="156486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337638"/>
                  </a:lnTo>
                  <a:cubicBezTo>
                    <a:pt x="454451" y="1397902"/>
                    <a:pt x="430512" y="1455698"/>
                    <a:pt x="387898" y="1498311"/>
                  </a:cubicBezTo>
                  <a:cubicBezTo>
                    <a:pt x="345285" y="1540924"/>
                    <a:pt x="287490" y="1564863"/>
                    <a:pt x="227226" y="1564863"/>
                  </a:cubicBezTo>
                  <a:lnTo>
                    <a:pt x="227226" y="1564863"/>
                  </a:lnTo>
                  <a:cubicBezTo>
                    <a:pt x="166962" y="1564863"/>
                    <a:pt x="109166" y="1540924"/>
                    <a:pt x="66553" y="1498311"/>
                  </a:cubicBezTo>
                  <a:cubicBezTo>
                    <a:pt x="23940" y="1455698"/>
                    <a:pt x="0" y="1397902"/>
                    <a:pt x="0" y="1337638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454451" cy="160296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9234096" y="344685"/>
            <a:ext cx="215150" cy="629570"/>
            <a:chOff x="0" y="0"/>
            <a:chExt cx="454451" cy="1329813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454451" cy="1329813"/>
            </a:xfrm>
            <a:custGeom>
              <a:avLst/>
              <a:gdLst/>
              <a:ahLst/>
              <a:cxnLst/>
              <a:rect r="r" b="b" t="t" l="l"/>
              <a:pathLst>
                <a:path h="132981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102587"/>
                  </a:lnTo>
                  <a:cubicBezTo>
                    <a:pt x="454451" y="1162851"/>
                    <a:pt x="430512" y="1220647"/>
                    <a:pt x="387898" y="1263260"/>
                  </a:cubicBezTo>
                  <a:cubicBezTo>
                    <a:pt x="345285" y="1305873"/>
                    <a:pt x="287490" y="1329813"/>
                    <a:pt x="227226" y="1329813"/>
                  </a:cubicBezTo>
                  <a:lnTo>
                    <a:pt x="227226" y="1329813"/>
                  </a:lnTo>
                  <a:cubicBezTo>
                    <a:pt x="166962" y="1329813"/>
                    <a:pt x="109166" y="1305873"/>
                    <a:pt x="66553" y="1263260"/>
                  </a:cubicBezTo>
                  <a:cubicBezTo>
                    <a:pt x="23940" y="1220647"/>
                    <a:pt x="0" y="1162851"/>
                    <a:pt x="0" y="1102587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454451" cy="136791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0" id="70"/>
          <p:cNvGrpSpPr/>
          <p:nvPr/>
        </p:nvGrpSpPr>
        <p:grpSpPr>
          <a:xfrm rot="5400000">
            <a:off x="9334862" y="241289"/>
            <a:ext cx="182083" cy="383615"/>
            <a:chOff x="0" y="0"/>
            <a:chExt cx="384606" cy="810293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384606" cy="810293"/>
            </a:xfrm>
            <a:custGeom>
              <a:avLst/>
              <a:gdLst/>
              <a:ahLst/>
              <a:cxnLst/>
              <a:rect r="r" b="b" t="t" l="l"/>
              <a:pathLst>
                <a:path h="810293" w="384606">
                  <a:moveTo>
                    <a:pt x="192303" y="0"/>
                  </a:moveTo>
                  <a:lnTo>
                    <a:pt x="192303" y="0"/>
                  </a:lnTo>
                  <a:cubicBezTo>
                    <a:pt x="298509" y="0"/>
                    <a:pt x="384606" y="86097"/>
                    <a:pt x="384606" y="192303"/>
                  </a:cubicBezTo>
                  <a:lnTo>
                    <a:pt x="384606" y="617990"/>
                  </a:lnTo>
                  <a:cubicBezTo>
                    <a:pt x="384606" y="724196"/>
                    <a:pt x="298509" y="810293"/>
                    <a:pt x="192303" y="810293"/>
                  </a:cubicBezTo>
                  <a:lnTo>
                    <a:pt x="192303" y="810293"/>
                  </a:lnTo>
                  <a:cubicBezTo>
                    <a:pt x="141301" y="810293"/>
                    <a:pt x="92388" y="790032"/>
                    <a:pt x="56324" y="753968"/>
                  </a:cubicBezTo>
                  <a:cubicBezTo>
                    <a:pt x="20260" y="717905"/>
                    <a:pt x="0" y="668992"/>
                    <a:pt x="0" y="617990"/>
                  </a:cubicBezTo>
                  <a:lnTo>
                    <a:pt x="0" y="192303"/>
                  </a:lnTo>
                  <a:cubicBezTo>
                    <a:pt x="0" y="141301"/>
                    <a:pt x="20260" y="92388"/>
                    <a:pt x="56324" y="56324"/>
                  </a:cubicBezTo>
                  <a:cubicBezTo>
                    <a:pt x="92388" y="20260"/>
                    <a:pt x="141301" y="0"/>
                    <a:pt x="19230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72" id="72"/>
            <p:cNvSpPr txBox="true"/>
            <p:nvPr/>
          </p:nvSpPr>
          <p:spPr>
            <a:xfrm>
              <a:off x="0" y="-38100"/>
              <a:ext cx="384606" cy="84839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3" id="73"/>
          <p:cNvSpPr/>
          <p:nvPr/>
        </p:nvSpPr>
        <p:spPr>
          <a:xfrm flipH="false" flipV="false" rot="0">
            <a:off x="8586229" y="344685"/>
            <a:ext cx="266664" cy="632018"/>
          </a:xfrm>
          <a:custGeom>
            <a:avLst/>
            <a:gdLst/>
            <a:ahLst/>
            <a:cxnLst/>
            <a:rect r="r" b="b" t="t" l="l"/>
            <a:pathLst>
              <a:path h="632018" w="266664">
                <a:moveTo>
                  <a:pt x="0" y="0"/>
                </a:moveTo>
                <a:lnTo>
                  <a:pt x="266665" y="0"/>
                </a:lnTo>
                <a:lnTo>
                  <a:pt x="266665" y="632018"/>
                </a:lnTo>
                <a:lnTo>
                  <a:pt x="0" y="63201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74" id="74"/>
          <p:cNvSpPr/>
          <p:nvPr/>
        </p:nvSpPr>
        <p:spPr>
          <a:xfrm flipH="true" flipV="false" rot="0">
            <a:off x="9652411" y="356561"/>
            <a:ext cx="261653" cy="620141"/>
          </a:xfrm>
          <a:custGeom>
            <a:avLst/>
            <a:gdLst/>
            <a:ahLst/>
            <a:cxnLst/>
            <a:rect r="r" b="b" t="t" l="l"/>
            <a:pathLst>
              <a:path h="620141" w="261653">
                <a:moveTo>
                  <a:pt x="261653" y="0"/>
                </a:moveTo>
                <a:lnTo>
                  <a:pt x="0" y="0"/>
                </a:lnTo>
                <a:lnTo>
                  <a:pt x="0" y="620142"/>
                </a:lnTo>
                <a:lnTo>
                  <a:pt x="261653" y="620142"/>
                </a:lnTo>
                <a:lnTo>
                  <a:pt x="261653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75" id="75"/>
          <p:cNvSpPr/>
          <p:nvPr/>
        </p:nvSpPr>
        <p:spPr>
          <a:xfrm flipH="false" flipV="false" rot="0">
            <a:off x="16223484" y="288488"/>
            <a:ext cx="1758749" cy="751865"/>
          </a:xfrm>
          <a:custGeom>
            <a:avLst/>
            <a:gdLst/>
            <a:ahLst/>
            <a:cxnLst/>
            <a:rect r="r" b="b" t="t" l="l"/>
            <a:pathLst>
              <a:path h="751865" w="1758749">
                <a:moveTo>
                  <a:pt x="0" y="0"/>
                </a:moveTo>
                <a:lnTo>
                  <a:pt x="1758749" y="0"/>
                </a:lnTo>
                <a:lnTo>
                  <a:pt x="1758749" y="751865"/>
                </a:lnTo>
                <a:lnTo>
                  <a:pt x="0" y="75186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17324D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76"/>
            <a:ext cx="18288000" cy="66675"/>
            <a:chOff x="0" y="0"/>
            <a:chExt cx="24384000" cy="889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88900"/>
            </a:xfrm>
            <a:custGeom>
              <a:avLst/>
              <a:gdLst/>
              <a:ahLst/>
              <a:cxnLst/>
              <a:rect r="r" b="b" t="t" l="l"/>
              <a:pathLst>
                <a:path h="889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88900"/>
                  </a:lnTo>
                  <a:lnTo>
                    <a:pt x="0" y="88900"/>
                  </a:lnTo>
                  <a:close/>
                </a:path>
              </a:pathLst>
            </a:custGeom>
            <a:solidFill>
              <a:srgbClr val="D98A21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2011556" y="2581275"/>
            <a:ext cx="2821810" cy="409575"/>
            <a:chOff x="0" y="0"/>
            <a:chExt cx="3762413" cy="5461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762416" cy="546099"/>
            </a:xfrm>
            <a:custGeom>
              <a:avLst/>
              <a:gdLst/>
              <a:ahLst/>
              <a:cxnLst/>
              <a:rect r="r" b="b" t="t" l="l"/>
              <a:pathLst>
                <a:path h="546099" w="3762416">
                  <a:moveTo>
                    <a:pt x="0" y="0"/>
                  </a:moveTo>
                  <a:lnTo>
                    <a:pt x="3762416" y="0"/>
                  </a:lnTo>
                  <a:lnTo>
                    <a:pt x="3762416" y="546099"/>
                  </a:lnTo>
                  <a:lnTo>
                    <a:pt x="0" y="5460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4244" r="0" b="-84244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3762413" cy="5461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60"/>
                </a:lnSpc>
              </a:pPr>
              <a:r>
                <a:rPr lang="en-US" b="true" sz="2300" spc="506">
                  <a:solidFill>
                    <a:srgbClr val="D98A2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THANK YOU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011556" y="3002604"/>
            <a:ext cx="7436615" cy="1762125"/>
            <a:chOff x="0" y="0"/>
            <a:chExt cx="9915487" cy="23495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915485" cy="2349501"/>
            </a:xfrm>
            <a:custGeom>
              <a:avLst/>
              <a:gdLst/>
              <a:ahLst/>
              <a:cxnLst/>
              <a:rect r="r" b="b" t="t" l="l"/>
              <a:pathLst>
                <a:path h="2349501" w="9915485">
                  <a:moveTo>
                    <a:pt x="0" y="0"/>
                  </a:moveTo>
                  <a:lnTo>
                    <a:pt x="9915485" y="0"/>
                  </a:lnTo>
                  <a:lnTo>
                    <a:pt x="9915485" y="2349501"/>
                  </a:lnTo>
                  <a:lnTo>
                    <a:pt x="0" y="2349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2231" r="0" b="-3223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9915487" cy="2349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3823"/>
                </a:lnSpc>
              </a:pPr>
              <a:r>
                <a:rPr lang="en-US" b="true" sz="11519" spc="-345">
                  <a:solidFill>
                    <a:srgbClr val="F6F7F3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[PROJECT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011556" y="4202163"/>
            <a:ext cx="4884268" cy="1762125"/>
            <a:chOff x="0" y="0"/>
            <a:chExt cx="6512357" cy="23495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512363" cy="2349501"/>
            </a:xfrm>
            <a:custGeom>
              <a:avLst/>
              <a:gdLst/>
              <a:ahLst/>
              <a:cxnLst/>
              <a:rect r="r" b="b" t="t" l="l"/>
              <a:pathLst>
                <a:path h="2349501" w="6512363">
                  <a:moveTo>
                    <a:pt x="0" y="0"/>
                  </a:moveTo>
                  <a:lnTo>
                    <a:pt x="6512363" y="0"/>
                  </a:lnTo>
                  <a:lnTo>
                    <a:pt x="6512363" y="2349501"/>
                  </a:lnTo>
                  <a:lnTo>
                    <a:pt x="0" y="23495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008" r="0" b="-4008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6512357" cy="2349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3823"/>
                </a:lnSpc>
              </a:pPr>
              <a:r>
                <a:rPr lang="en-US" b="true" sz="11519" spc="-345">
                  <a:solidFill>
                    <a:srgbClr val="F6F7F3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TITLE]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11556" y="6169371"/>
            <a:ext cx="4717685" cy="619125"/>
            <a:chOff x="0" y="0"/>
            <a:chExt cx="6290246" cy="8255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290251" cy="825499"/>
            </a:xfrm>
            <a:custGeom>
              <a:avLst/>
              <a:gdLst/>
              <a:ahLst/>
              <a:cxnLst/>
              <a:rect r="r" b="b" t="t" l="l"/>
              <a:pathLst>
                <a:path h="825499" w="6290251">
                  <a:moveTo>
                    <a:pt x="0" y="0"/>
                  </a:moveTo>
                  <a:lnTo>
                    <a:pt x="6290251" y="0"/>
                  </a:lnTo>
                  <a:lnTo>
                    <a:pt x="6290251" y="825499"/>
                  </a:lnTo>
                  <a:lnTo>
                    <a:pt x="0" y="8254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8474" r="0" b="-98474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0"/>
              <a:ext cx="6290246" cy="8255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151"/>
                </a:lnSpc>
              </a:pPr>
              <a:r>
                <a:rPr lang="en-US" sz="3459">
                  <a:solidFill>
                    <a:srgbClr val="F6F7F3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Team [TEAM NAME]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2011556" y="6982568"/>
            <a:ext cx="6701600" cy="495300"/>
            <a:chOff x="0" y="0"/>
            <a:chExt cx="8935466" cy="6604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935462" cy="660400"/>
            </a:xfrm>
            <a:custGeom>
              <a:avLst/>
              <a:gdLst/>
              <a:ahLst/>
              <a:cxnLst/>
              <a:rect r="r" b="b" t="t" l="l"/>
              <a:pathLst>
                <a:path h="660400" w="8935462">
                  <a:moveTo>
                    <a:pt x="0" y="0"/>
                  </a:moveTo>
                  <a:lnTo>
                    <a:pt x="8935462" y="0"/>
                  </a:lnTo>
                  <a:lnTo>
                    <a:pt x="8935462" y="660400"/>
                  </a:lnTo>
                  <a:lnTo>
                    <a:pt x="0" y="660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3640" r="0" b="-21364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0"/>
              <a:ext cx="8935466" cy="6604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87"/>
                </a:lnSpc>
              </a:pPr>
              <a:r>
                <a:rPr lang="en-US" sz="2739">
                  <a:solidFill>
                    <a:srgbClr val="B3BBC2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NMIET · NEXTECH 2.0 · NIRMIT 2026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0764593" y="6192441"/>
            <a:ext cx="1950396" cy="390525"/>
            <a:chOff x="0" y="0"/>
            <a:chExt cx="2600528" cy="5207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600523" cy="520701"/>
            </a:xfrm>
            <a:custGeom>
              <a:avLst/>
              <a:gdLst/>
              <a:ahLst/>
              <a:cxnLst/>
              <a:rect r="r" b="b" t="t" l="l"/>
              <a:pathLst>
                <a:path h="520701" w="2600523">
                  <a:moveTo>
                    <a:pt x="0" y="0"/>
                  </a:moveTo>
                  <a:lnTo>
                    <a:pt x="2600523" y="0"/>
                  </a:lnTo>
                  <a:lnTo>
                    <a:pt x="2600523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7313" r="0" b="-47313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9525"/>
              <a:ext cx="2600528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324">
                  <a:solidFill>
                    <a:srgbClr val="9DA8B1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CONTACT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0764593" y="6727184"/>
            <a:ext cx="4765281" cy="466725"/>
            <a:chOff x="0" y="0"/>
            <a:chExt cx="6353708" cy="6223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6353712" cy="622299"/>
            </a:xfrm>
            <a:custGeom>
              <a:avLst/>
              <a:gdLst/>
              <a:ahLst/>
              <a:cxnLst/>
              <a:rect r="r" b="b" t="t" l="l"/>
              <a:pathLst>
                <a:path h="622299" w="6353712">
                  <a:moveTo>
                    <a:pt x="0" y="0"/>
                  </a:moveTo>
                  <a:lnTo>
                    <a:pt x="6353712" y="0"/>
                  </a:lnTo>
                  <a:lnTo>
                    <a:pt x="6353712" y="622299"/>
                  </a:lnTo>
                  <a:lnTo>
                    <a:pt x="0" y="6222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8943" r="0" b="-148943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0"/>
              <a:ext cx="6353708" cy="6223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120"/>
                </a:lnSpc>
              </a:pPr>
              <a:r>
                <a:rPr lang="en-US" sz="2600">
                  <a:solidFill>
                    <a:srgbClr val="F6F7F3"/>
                  </a:solidFill>
                  <a:latin typeface="Source Sans 3"/>
                  <a:ea typeface="Source Sans 3"/>
                  <a:cs typeface="Source Sans 3"/>
                  <a:sym typeface="Source Sans 3"/>
                </a:rPr>
                <a:t>[email] · [phone / website]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0764593" y="7430538"/>
            <a:ext cx="6829482" cy="390525"/>
            <a:chOff x="0" y="0"/>
            <a:chExt cx="9105976" cy="5207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9105978" cy="520701"/>
            </a:xfrm>
            <a:custGeom>
              <a:avLst/>
              <a:gdLst/>
              <a:ahLst/>
              <a:cxnLst/>
              <a:rect r="r" b="b" t="t" l="l"/>
              <a:pathLst>
                <a:path h="520701" w="9105978">
                  <a:moveTo>
                    <a:pt x="0" y="0"/>
                  </a:moveTo>
                  <a:lnTo>
                    <a:pt x="9105978" y="0"/>
                  </a:lnTo>
                  <a:lnTo>
                    <a:pt x="9105978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90752" r="0" b="-290752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>
              <a:off x="0" y="9525"/>
              <a:ext cx="9105976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sz="2160" i="true">
                  <a:solidFill>
                    <a:srgbClr val="9DA8B1"/>
                  </a:solidFill>
                  <a:latin typeface="Source Sans 3 Italics"/>
                  <a:ea typeface="Source Sans 3 Italics"/>
                  <a:cs typeface="Source Sans 3 Italics"/>
                  <a:sym typeface="Source Sans 3 Italics"/>
                </a:rPr>
                <a:t>Replace this with the final contact details and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0764593" y="7759598"/>
            <a:ext cx="1884998" cy="390525"/>
            <a:chOff x="0" y="0"/>
            <a:chExt cx="2513330" cy="5207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2513331" cy="520701"/>
            </a:xfrm>
            <a:custGeom>
              <a:avLst/>
              <a:gdLst/>
              <a:ahLst/>
              <a:cxnLst/>
              <a:rect r="r" b="b" t="t" l="l"/>
              <a:pathLst>
                <a:path h="520701" w="2513331">
                  <a:moveTo>
                    <a:pt x="0" y="0"/>
                  </a:moveTo>
                  <a:lnTo>
                    <a:pt x="2513331" y="0"/>
                  </a:lnTo>
                  <a:lnTo>
                    <a:pt x="2513331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4050" r="0" b="-44050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9525"/>
              <a:ext cx="2513330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sz="2160" i="true">
                  <a:solidFill>
                    <a:srgbClr val="9DA8B1"/>
                  </a:solidFill>
                  <a:latin typeface="Source Sans 3 Italics"/>
                  <a:ea typeface="Source Sans 3 Italics"/>
                  <a:cs typeface="Source Sans 3 Italics"/>
                  <a:sym typeface="Source Sans 3 Italics"/>
                </a:rPr>
                <a:t>project link.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005783" y="9556109"/>
            <a:ext cx="3656276" cy="390525"/>
            <a:chOff x="0" y="0"/>
            <a:chExt cx="4875035" cy="5207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4875035" cy="520701"/>
            </a:xfrm>
            <a:custGeom>
              <a:avLst/>
              <a:gdLst/>
              <a:ahLst/>
              <a:cxnLst/>
              <a:rect r="r" b="b" t="t" l="l"/>
              <a:pathLst>
                <a:path h="520701" w="4875035">
                  <a:moveTo>
                    <a:pt x="0" y="0"/>
                  </a:moveTo>
                  <a:lnTo>
                    <a:pt x="4875035" y="0"/>
                  </a:lnTo>
                  <a:lnTo>
                    <a:pt x="4875035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2427" r="0" b="-132427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9525"/>
              <a:ext cx="4875035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08">
                  <a:solidFill>
                    <a:srgbClr val="A8B2B9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NEXTECH 2.0 · NMIET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6419166" y="9556109"/>
            <a:ext cx="1236269" cy="390525"/>
            <a:chOff x="0" y="0"/>
            <a:chExt cx="1648358" cy="5207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1648360" cy="520701"/>
            </a:xfrm>
            <a:custGeom>
              <a:avLst/>
              <a:gdLst/>
              <a:ahLst/>
              <a:cxnLst/>
              <a:rect r="r" b="b" t="t" l="l"/>
              <a:pathLst>
                <a:path h="520701" w="1648360">
                  <a:moveTo>
                    <a:pt x="0" y="0"/>
                  </a:moveTo>
                  <a:lnTo>
                    <a:pt x="1648360" y="0"/>
                  </a:lnTo>
                  <a:lnTo>
                    <a:pt x="1648360" y="520701"/>
                  </a:lnTo>
                  <a:lnTo>
                    <a:pt x="0" y="52070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1682" r="0" b="-11682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>
              <a:off x="0" y="9525"/>
              <a:ext cx="1648358" cy="5111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92"/>
                </a:lnSpc>
              </a:pPr>
              <a:r>
                <a:rPr lang="en-US" b="true" sz="2160" spc="108">
                  <a:solidFill>
                    <a:srgbClr val="A8B2B9"/>
                  </a:solidFill>
                  <a:latin typeface="Source Sans 3 Bold"/>
                  <a:ea typeface="Source Sans 3 Bold"/>
                  <a:cs typeface="Source Sans 3 Bold"/>
                  <a:sym typeface="Source Sans 3 Bold"/>
                </a:rPr>
                <a:t>10 / 10</a:t>
              </a:r>
            </a:p>
          </p:txBody>
        </p:sp>
      </p:grpSp>
      <p:sp>
        <p:nvSpPr>
          <p:cNvPr name="Freeform 39" id="39" descr="preencoded.png"/>
          <p:cNvSpPr/>
          <p:nvPr/>
        </p:nvSpPr>
        <p:spPr>
          <a:xfrm flipH="false" flipV="false" rot="0">
            <a:off x="10426227" y="6183287"/>
            <a:ext cx="5848350" cy="1943100"/>
          </a:xfrm>
          <a:custGeom>
            <a:avLst/>
            <a:gdLst/>
            <a:ahLst/>
            <a:cxnLst/>
            <a:rect r="r" b="b" t="t" l="l"/>
            <a:pathLst>
              <a:path h="1943100" w="5848350">
                <a:moveTo>
                  <a:pt x="0" y="0"/>
                </a:moveTo>
                <a:lnTo>
                  <a:pt x="5848350" y="0"/>
                </a:lnTo>
                <a:lnTo>
                  <a:pt x="5848350" y="1943100"/>
                </a:lnTo>
                <a:lnTo>
                  <a:pt x="0" y="19431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0" id="40"/>
          <p:cNvGrpSpPr/>
          <p:nvPr/>
        </p:nvGrpSpPr>
        <p:grpSpPr>
          <a:xfrm rot="0">
            <a:off x="0" y="19126"/>
            <a:ext cx="18288000" cy="47625"/>
            <a:chOff x="0" y="0"/>
            <a:chExt cx="24384000" cy="635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24384000" cy="63500"/>
            </a:xfrm>
            <a:custGeom>
              <a:avLst/>
              <a:gdLst/>
              <a:ahLst/>
              <a:cxnLst/>
              <a:rect r="r" b="b" t="t" l="l"/>
              <a:pathLst>
                <a:path h="635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3500"/>
                  </a:lnTo>
                  <a:lnTo>
                    <a:pt x="0" y="63500"/>
                  </a:lnTo>
                  <a:close/>
                </a:path>
              </a:pathLst>
            </a:custGeom>
            <a:solidFill>
              <a:srgbClr val="17324D"/>
            </a:solidFill>
          </p:spPr>
        </p:sp>
      </p:grpSp>
      <p:grpSp>
        <p:nvGrpSpPr>
          <p:cNvPr name="Group 42" id="42"/>
          <p:cNvGrpSpPr/>
          <p:nvPr/>
        </p:nvGrpSpPr>
        <p:grpSpPr>
          <a:xfrm rot="0">
            <a:off x="1004888" y="1696135"/>
            <a:ext cx="16278225" cy="19050"/>
            <a:chOff x="0" y="0"/>
            <a:chExt cx="21704300" cy="254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21704300" cy="25400"/>
            </a:xfrm>
            <a:custGeom>
              <a:avLst/>
              <a:gdLst/>
              <a:ahLst/>
              <a:cxnLst/>
              <a:rect r="r" b="b" t="t" l="l"/>
              <a:pathLst>
                <a:path h="25400" w="21704300">
                  <a:moveTo>
                    <a:pt x="0" y="0"/>
                  </a:moveTo>
                  <a:lnTo>
                    <a:pt x="21704300" y="0"/>
                  </a:lnTo>
                  <a:lnTo>
                    <a:pt x="21704300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6F7F3"/>
            </a:solidFill>
          </p:spPr>
        </p:sp>
      </p:grpSp>
      <p:grpSp>
        <p:nvGrpSpPr>
          <p:cNvPr name="Group 44" id="44"/>
          <p:cNvGrpSpPr/>
          <p:nvPr/>
        </p:nvGrpSpPr>
        <p:grpSpPr>
          <a:xfrm rot="0">
            <a:off x="8977460" y="392228"/>
            <a:ext cx="262315" cy="745063"/>
            <a:chOff x="0" y="0"/>
            <a:chExt cx="439332" cy="1247853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439332" cy="1247853"/>
            </a:xfrm>
            <a:custGeom>
              <a:avLst/>
              <a:gdLst/>
              <a:ahLst/>
              <a:cxnLst/>
              <a:rect r="r" b="b" t="t" l="l"/>
              <a:pathLst>
                <a:path h="1247853" w="439332">
                  <a:moveTo>
                    <a:pt x="219666" y="0"/>
                  </a:moveTo>
                  <a:lnTo>
                    <a:pt x="219666" y="0"/>
                  </a:lnTo>
                  <a:cubicBezTo>
                    <a:pt x="277925" y="0"/>
                    <a:pt x="333798" y="23143"/>
                    <a:pt x="374994" y="64339"/>
                  </a:cubicBezTo>
                  <a:cubicBezTo>
                    <a:pt x="416189" y="105534"/>
                    <a:pt x="439332" y="161407"/>
                    <a:pt x="439332" y="219666"/>
                  </a:cubicBezTo>
                  <a:lnTo>
                    <a:pt x="439332" y="1028187"/>
                  </a:lnTo>
                  <a:cubicBezTo>
                    <a:pt x="439332" y="1149506"/>
                    <a:pt x="340985" y="1247853"/>
                    <a:pt x="219666" y="1247853"/>
                  </a:cubicBezTo>
                  <a:lnTo>
                    <a:pt x="219666" y="1247853"/>
                  </a:lnTo>
                  <a:cubicBezTo>
                    <a:pt x="98348" y="1247853"/>
                    <a:pt x="0" y="1149506"/>
                    <a:pt x="0" y="1028187"/>
                  </a:cubicBezTo>
                  <a:lnTo>
                    <a:pt x="0" y="219666"/>
                  </a:lnTo>
                  <a:cubicBezTo>
                    <a:pt x="0" y="98348"/>
                    <a:pt x="98348" y="0"/>
                    <a:pt x="21966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38100"/>
              <a:ext cx="439332" cy="128595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7" id="47"/>
          <p:cNvGrpSpPr/>
          <p:nvPr/>
        </p:nvGrpSpPr>
        <p:grpSpPr>
          <a:xfrm rot="-2356061">
            <a:off x="9187598" y="289771"/>
            <a:ext cx="271342" cy="934342"/>
            <a:chOff x="0" y="0"/>
            <a:chExt cx="454451" cy="1564863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454451" cy="1564863"/>
            </a:xfrm>
            <a:custGeom>
              <a:avLst/>
              <a:gdLst/>
              <a:ahLst/>
              <a:cxnLst/>
              <a:rect r="r" b="b" t="t" l="l"/>
              <a:pathLst>
                <a:path h="156486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337638"/>
                  </a:lnTo>
                  <a:cubicBezTo>
                    <a:pt x="454451" y="1397902"/>
                    <a:pt x="430512" y="1455698"/>
                    <a:pt x="387898" y="1498311"/>
                  </a:cubicBezTo>
                  <a:cubicBezTo>
                    <a:pt x="345285" y="1540924"/>
                    <a:pt x="287490" y="1564863"/>
                    <a:pt x="227226" y="1564863"/>
                  </a:cubicBezTo>
                  <a:lnTo>
                    <a:pt x="227226" y="1564863"/>
                  </a:lnTo>
                  <a:cubicBezTo>
                    <a:pt x="166962" y="1564863"/>
                    <a:pt x="109166" y="1540924"/>
                    <a:pt x="66553" y="1498311"/>
                  </a:cubicBezTo>
                  <a:cubicBezTo>
                    <a:pt x="23940" y="1455698"/>
                    <a:pt x="0" y="1397902"/>
                    <a:pt x="0" y="1337638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38100"/>
              <a:ext cx="454451" cy="160296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9403302" y="353903"/>
            <a:ext cx="271342" cy="793999"/>
            <a:chOff x="0" y="0"/>
            <a:chExt cx="454451" cy="1329813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454451" cy="1329813"/>
            </a:xfrm>
            <a:custGeom>
              <a:avLst/>
              <a:gdLst/>
              <a:ahLst/>
              <a:cxnLst/>
              <a:rect r="r" b="b" t="t" l="l"/>
              <a:pathLst>
                <a:path h="1329813" w="454451">
                  <a:moveTo>
                    <a:pt x="227226" y="0"/>
                  </a:moveTo>
                  <a:lnTo>
                    <a:pt x="227226" y="0"/>
                  </a:lnTo>
                  <a:cubicBezTo>
                    <a:pt x="352719" y="0"/>
                    <a:pt x="454451" y="101732"/>
                    <a:pt x="454451" y="227226"/>
                  </a:cubicBezTo>
                  <a:lnTo>
                    <a:pt x="454451" y="1102587"/>
                  </a:lnTo>
                  <a:cubicBezTo>
                    <a:pt x="454451" y="1162851"/>
                    <a:pt x="430512" y="1220647"/>
                    <a:pt x="387898" y="1263260"/>
                  </a:cubicBezTo>
                  <a:cubicBezTo>
                    <a:pt x="345285" y="1305873"/>
                    <a:pt x="287490" y="1329813"/>
                    <a:pt x="227226" y="1329813"/>
                  </a:cubicBezTo>
                  <a:lnTo>
                    <a:pt x="227226" y="1329813"/>
                  </a:lnTo>
                  <a:cubicBezTo>
                    <a:pt x="166962" y="1329813"/>
                    <a:pt x="109166" y="1305873"/>
                    <a:pt x="66553" y="1263260"/>
                  </a:cubicBezTo>
                  <a:cubicBezTo>
                    <a:pt x="23940" y="1220647"/>
                    <a:pt x="0" y="1162851"/>
                    <a:pt x="0" y="1102587"/>
                  </a:cubicBezTo>
                  <a:lnTo>
                    <a:pt x="0" y="227226"/>
                  </a:lnTo>
                  <a:cubicBezTo>
                    <a:pt x="0" y="166962"/>
                    <a:pt x="23940" y="109166"/>
                    <a:pt x="66553" y="66553"/>
                  </a:cubicBezTo>
                  <a:cubicBezTo>
                    <a:pt x="109166" y="23940"/>
                    <a:pt x="166962" y="0"/>
                    <a:pt x="227226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38100"/>
              <a:ext cx="454451" cy="136791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3" id="53"/>
          <p:cNvGrpSpPr/>
          <p:nvPr/>
        </p:nvGrpSpPr>
        <p:grpSpPr>
          <a:xfrm rot="5400000">
            <a:off x="9530386" y="223503"/>
            <a:ext cx="229639" cy="483806"/>
            <a:chOff x="0" y="0"/>
            <a:chExt cx="384606" cy="810293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384606" cy="810293"/>
            </a:xfrm>
            <a:custGeom>
              <a:avLst/>
              <a:gdLst/>
              <a:ahLst/>
              <a:cxnLst/>
              <a:rect r="r" b="b" t="t" l="l"/>
              <a:pathLst>
                <a:path h="810293" w="384606">
                  <a:moveTo>
                    <a:pt x="192303" y="0"/>
                  </a:moveTo>
                  <a:lnTo>
                    <a:pt x="192303" y="0"/>
                  </a:lnTo>
                  <a:cubicBezTo>
                    <a:pt x="298509" y="0"/>
                    <a:pt x="384606" y="86097"/>
                    <a:pt x="384606" y="192303"/>
                  </a:cubicBezTo>
                  <a:lnTo>
                    <a:pt x="384606" y="617990"/>
                  </a:lnTo>
                  <a:cubicBezTo>
                    <a:pt x="384606" y="724196"/>
                    <a:pt x="298509" y="810293"/>
                    <a:pt x="192303" y="810293"/>
                  </a:cubicBezTo>
                  <a:lnTo>
                    <a:pt x="192303" y="810293"/>
                  </a:lnTo>
                  <a:cubicBezTo>
                    <a:pt x="141301" y="810293"/>
                    <a:pt x="92388" y="790032"/>
                    <a:pt x="56324" y="753968"/>
                  </a:cubicBezTo>
                  <a:cubicBezTo>
                    <a:pt x="20260" y="717905"/>
                    <a:pt x="0" y="668992"/>
                    <a:pt x="0" y="617990"/>
                  </a:cubicBezTo>
                  <a:lnTo>
                    <a:pt x="0" y="192303"/>
                  </a:lnTo>
                  <a:cubicBezTo>
                    <a:pt x="0" y="141301"/>
                    <a:pt x="20260" y="92388"/>
                    <a:pt x="56324" y="56324"/>
                  </a:cubicBezTo>
                  <a:cubicBezTo>
                    <a:pt x="92388" y="20260"/>
                    <a:pt x="141301" y="0"/>
                    <a:pt x="19230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5" id="55"/>
            <p:cNvSpPr txBox="true"/>
            <p:nvPr/>
          </p:nvSpPr>
          <p:spPr>
            <a:xfrm>
              <a:off x="0" y="-38100"/>
              <a:ext cx="384606" cy="848393"/>
            </a:xfrm>
            <a:prstGeom prst="rect">
              <a:avLst/>
            </a:prstGeom>
          </p:spPr>
          <p:txBody>
            <a:bodyPr anchor="ctr" rtlCol="false" tIns="46060" lIns="46060" bIns="46060" rIns="4606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6" id="56"/>
          <p:cNvSpPr/>
          <p:nvPr/>
        </p:nvSpPr>
        <p:spPr>
          <a:xfrm flipH="false" flipV="false" rot="0">
            <a:off x="8586229" y="353903"/>
            <a:ext cx="336310" cy="797085"/>
          </a:xfrm>
          <a:custGeom>
            <a:avLst/>
            <a:gdLst/>
            <a:ahLst/>
            <a:cxnLst/>
            <a:rect r="r" b="b" t="t" l="l"/>
            <a:pathLst>
              <a:path h="797085" w="336310">
                <a:moveTo>
                  <a:pt x="0" y="0"/>
                </a:moveTo>
                <a:lnTo>
                  <a:pt x="336311" y="0"/>
                </a:lnTo>
                <a:lnTo>
                  <a:pt x="336311" y="797086"/>
                </a:lnTo>
                <a:lnTo>
                  <a:pt x="0" y="7970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57" id="57"/>
          <p:cNvSpPr/>
          <p:nvPr/>
        </p:nvSpPr>
        <p:spPr>
          <a:xfrm flipH="true" flipV="false" rot="0">
            <a:off x="9930871" y="368882"/>
            <a:ext cx="329991" cy="782107"/>
          </a:xfrm>
          <a:custGeom>
            <a:avLst/>
            <a:gdLst/>
            <a:ahLst/>
            <a:cxnLst/>
            <a:rect r="r" b="b" t="t" l="l"/>
            <a:pathLst>
              <a:path h="782107" w="329991">
                <a:moveTo>
                  <a:pt x="329991" y="0"/>
                </a:moveTo>
                <a:lnTo>
                  <a:pt x="0" y="0"/>
                </a:lnTo>
                <a:lnTo>
                  <a:pt x="0" y="782107"/>
                </a:lnTo>
                <a:lnTo>
                  <a:pt x="329991" y="782107"/>
                </a:lnTo>
                <a:lnTo>
                  <a:pt x="32999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-85054" b="-335"/>
            </a:stretch>
          </a:blipFill>
        </p:spPr>
      </p:sp>
      <p:sp>
        <p:nvSpPr>
          <p:cNvPr name="Freeform 58" id="58"/>
          <p:cNvSpPr/>
          <p:nvPr/>
        </p:nvSpPr>
        <p:spPr>
          <a:xfrm flipH="false" flipV="false" rot="0">
            <a:off x="0" y="0"/>
            <a:ext cx="2117019" cy="1400860"/>
          </a:xfrm>
          <a:custGeom>
            <a:avLst/>
            <a:gdLst/>
            <a:ahLst/>
            <a:cxnLst/>
            <a:rect r="r" b="b" t="t" l="l"/>
            <a:pathLst>
              <a:path h="1400860" w="2117019">
                <a:moveTo>
                  <a:pt x="0" y="0"/>
                </a:moveTo>
                <a:lnTo>
                  <a:pt x="2117019" y="0"/>
                </a:lnTo>
                <a:lnTo>
                  <a:pt x="2117019" y="1400860"/>
                </a:lnTo>
                <a:lnTo>
                  <a:pt x="0" y="140086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-51122"/>
            </a:stretch>
          </a:blipFill>
        </p:spPr>
      </p:sp>
      <p:sp>
        <p:nvSpPr>
          <p:cNvPr name="Freeform 59" id="59"/>
          <p:cNvSpPr/>
          <p:nvPr/>
        </p:nvSpPr>
        <p:spPr>
          <a:xfrm flipH="false" flipV="false" rot="0">
            <a:off x="15524363" y="328438"/>
            <a:ext cx="2358989" cy="1008468"/>
          </a:xfrm>
          <a:custGeom>
            <a:avLst/>
            <a:gdLst/>
            <a:ahLst/>
            <a:cxnLst/>
            <a:rect r="r" b="b" t="t" l="l"/>
            <a:pathLst>
              <a:path h="1008468" w="2358989">
                <a:moveTo>
                  <a:pt x="0" y="0"/>
                </a:moveTo>
                <a:lnTo>
                  <a:pt x="2358989" y="0"/>
                </a:lnTo>
                <a:lnTo>
                  <a:pt x="2358989" y="1008467"/>
                </a:lnTo>
                <a:lnTo>
                  <a:pt x="0" y="10084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DAHVwm5d1z0</dc:identifier>
  <dcterms:modified xsi:type="dcterms:W3CDTF">2011-08-01T06:04:30Z</dcterms:modified>
  <cp:revision>1</cp:revision>
  <dc:title>NEXTECH-2-0-Pitch-Deck-Template.pptx</dc:title>
</cp:coreProperties>
</file>